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13225" y="196037"/>
            <a:ext cx="1717548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72D3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72D3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72D3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72D3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72D3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72D3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72D3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72D3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72D3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025938" y="5814752"/>
            <a:ext cx="910243" cy="802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368" y="25349"/>
            <a:ext cx="8481263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72D3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0512" y="1966912"/>
            <a:ext cx="8577580" cy="3202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017256" y="5992245"/>
            <a:ext cx="869950" cy="221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72D3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1882" y="2827731"/>
            <a:ext cx="64674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C72D31"/>
                </a:solidFill>
                <a:latin typeface="Arial"/>
                <a:cs typeface="Arial"/>
              </a:rPr>
              <a:t>Chemical</a:t>
            </a:r>
            <a:r>
              <a:rPr sz="5400" spc="-6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C72D31"/>
                </a:solidFill>
                <a:latin typeface="Arial"/>
                <a:cs typeface="Arial"/>
              </a:rPr>
              <a:t>Equilibrium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3250" y="100025"/>
            <a:ext cx="63785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505" y="1724101"/>
            <a:ext cx="638111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0170" marR="5080" indent="-1347470">
              <a:lnSpc>
                <a:spcPct val="100000"/>
              </a:lnSpc>
              <a:spcBef>
                <a:spcPts val="100"/>
              </a:spcBef>
            </a:pPr>
            <a:r>
              <a:rPr sz="7200" dirty="0"/>
              <a:t>The</a:t>
            </a:r>
            <a:r>
              <a:rPr sz="7200" spc="-85" dirty="0"/>
              <a:t> </a:t>
            </a:r>
            <a:r>
              <a:rPr sz="7200" dirty="0"/>
              <a:t>Equilibrium  Constant</a:t>
            </a:r>
            <a:endParaRPr sz="72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130" y="360933"/>
            <a:ext cx="63004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The </a:t>
            </a:r>
            <a:r>
              <a:rPr sz="4400" dirty="0"/>
              <a:t>Equilibrium</a:t>
            </a:r>
            <a:r>
              <a:rPr sz="4400" spc="-70" dirty="0"/>
              <a:t> </a:t>
            </a:r>
            <a:r>
              <a:rPr sz="4400" spc="-5" dirty="0"/>
              <a:t>Constant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4844" y="2005964"/>
            <a:ext cx="318198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5" dirty="0">
                <a:solidFill>
                  <a:srgbClr val="C72D31"/>
                </a:solidFill>
                <a:latin typeface="Arial"/>
                <a:cs typeface="Arial"/>
              </a:rPr>
              <a:t>Forward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 reaction: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5900" y="1295400"/>
            <a:ext cx="4152900" cy="46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100" y="2667000"/>
            <a:ext cx="4152900" cy="46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300" y="5048250"/>
            <a:ext cx="27813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8317" y="1982216"/>
            <a:ext cx="32061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Reverse</a:t>
            </a:r>
            <a:r>
              <a:rPr sz="32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reaction: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4517" y="4169155"/>
            <a:ext cx="173799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Rate</a:t>
            </a:r>
            <a:r>
              <a:rPr sz="32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Law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13300" y="2667000"/>
            <a:ext cx="4152900" cy="469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6700" y="5003800"/>
            <a:ext cx="2781300" cy="48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98194" y="4170679"/>
            <a:ext cx="16052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Rate</a:t>
            </a:r>
            <a:r>
              <a:rPr sz="3200" spc="-7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law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34000" y="3441700"/>
            <a:ext cx="3225800" cy="368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130" y="360933"/>
            <a:ext cx="63004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The </a:t>
            </a:r>
            <a:r>
              <a:rPr sz="4400" dirty="0"/>
              <a:t>Equilibrium</a:t>
            </a:r>
            <a:r>
              <a:rPr sz="4400" spc="-70" dirty="0"/>
              <a:t> </a:t>
            </a:r>
            <a:r>
              <a:rPr sz="4400" spc="-5" dirty="0"/>
              <a:t>Constant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4844" y="1350086"/>
            <a:ext cx="21824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At</a:t>
            </a:r>
            <a:r>
              <a:rPr sz="2800" spc="-8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equilibrium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844" y="4012438"/>
            <a:ext cx="30168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Rearranging</a:t>
            </a:r>
            <a:r>
              <a:rPr sz="2800" spc="-3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gives: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17900" y="1752600"/>
            <a:ext cx="2374900" cy="39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2100" y="2514600"/>
            <a:ext cx="3937000" cy="52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5500" y="4953000"/>
            <a:ext cx="2336800" cy="1054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130" y="360933"/>
            <a:ext cx="63004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The </a:t>
            </a:r>
            <a:r>
              <a:rPr sz="4400" dirty="0"/>
              <a:t>Equilibrium</a:t>
            </a:r>
            <a:r>
              <a:rPr sz="4400" spc="-70" dirty="0"/>
              <a:t> </a:t>
            </a:r>
            <a:r>
              <a:rPr sz="4400" spc="-5" dirty="0"/>
              <a:t>Constant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644" y="1499692"/>
            <a:ext cx="6663055" cy="14884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6870" marR="5080" indent="-344805">
              <a:lnSpc>
                <a:spcPts val="3460"/>
              </a:lnSpc>
              <a:spcBef>
                <a:spcPts val="525"/>
              </a:spcBef>
            </a:pP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3200" spc="-10" dirty="0">
                <a:solidFill>
                  <a:srgbClr val="C72D31"/>
                </a:solidFill>
                <a:latin typeface="Arial"/>
                <a:cs typeface="Arial"/>
              </a:rPr>
              <a:t>ratio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of the rate constants </a:t>
            </a:r>
            <a:r>
              <a:rPr sz="3200" dirty="0">
                <a:solidFill>
                  <a:srgbClr val="C72D31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a  constant (as long as T is</a:t>
            </a:r>
            <a:r>
              <a:rPr sz="3200" spc="-3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constant).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The expression</a:t>
            </a:r>
            <a:r>
              <a:rPr sz="3200" spc="-1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becomes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8600" y="3429000"/>
            <a:ext cx="3810000" cy="113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130" y="360933"/>
            <a:ext cx="63004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The </a:t>
            </a:r>
            <a:r>
              <a:rPr sz="4400" dirty="0"/>
              <a:t>Equilibrium</a:t>
            </a:r>
            <a:r>
              <a:rPr sz="4400" spc="-70" dirty="0"/>
              <a:t> </a:t>
            </a:r>
            <a:r>
              <a:rPr sz="4400" spc="-5" dirty="0"/>
              <a:t>Constant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4844" y="1243711"/>
            <a:ext cx="49403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To generalize, the</a:t>
            </a:r>
            <a:r>
              <a:rPr sz="3200" spc="-6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reaction: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844" y="3149295"/>
            <a:ext cx="56864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Has the equilibrium</a:t>
            </a:r>
            <a:r>
              <a:rPr sz="3200" spc="-5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expression: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7300" y="2362200"/>
            <a:ext cx="4127500" cy="36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1000" y="3832225"/>
            <a:ext cx="2794000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340" y="5360314"/>
            <a:ext cx="8282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Arial"/>
                <a:cs typeface="Arial"/>
              </a:rPr>
              <a:t>This expression </a:t>
            </a:r>
            <a:r>
              <a:rPr sz="2400" i="1" spc="-5" dirty="0">
                <a:latin typeface="Arial"/>
                <a:cs typeface="Arial"/>
              </a:rPr>
              <a:t>is </a:t>
            </a:r>
            <a:r>
              <a:rPr sz="2400" i="1" dirty="0">
                <a:latin typeface="Arial"/>
                <a:cs typeface="Arial"/>
              </a:rPr>
              <a:t>true even </a:t>
            </a:r>
            <a:r>
              <a:rPr sz="2400" i="1" spc="-5" dirty="0">
                <a:latin typeface="Arial"/>
                <a:cs typeface="Arial"/>
              </a:rPr>
              <a:t>if </a:t>
            </a:r>
            <a:r>
              <a:rPr sz="2400" i="1" dirty="0">
                <a:latin typeface="Arial"/>
                <a:cs typeface="Arial"/>
              </a:rPr>
              <a:t>you </a:t>
            </a:r>
            <a:r>
              <a:rPr sz="2400" i="1" spc="-10" dirty="0">
                <a:latin typeface="Arial"/>
                <a:cs typeface="Arial"/>
              </a:rPr>
              <a:t>don’t </a:t>
            </a:r>
            <a:r>
              <a:rPr sz="2400" i="1" dirty="0">
                <a:latin typeface="Arial"/>
                <a:cs typeface="Arial"/>
              </a:rPr>
              <a:t>know the </a:t>
            </a:r>
            <a:r>
              <a:rPr sz="2400" i="1" spc="-5" dirty="0">
                <a:latin typeface="Arial"/>
                <a:cs typeface="Arial"/>
              </a:rPr>
              <a:t>elementary  </a:t>
            </a:r>
            <a:r>
              <a:rPr sz="2400" i="1" dirty="0">
                <a:latin typeface="Arial"/>
                <a:cs typeface="Arial"/>
              </a:rPr>
              <a:t>reaction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mechanism.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44" y="255473"/>
            <a:ext cx="6308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40016"/>
                </a:solidFill>
                <a:latin typeface="Arial"/>
                <a:cs typeface="Arial"/>
              </a:rPr>
              <a:t>SAMPLE EXERCISE </a:t>
            </a:r>
            <a:r>
              <a:rPr sz="1800" b="1" dirty="0">
                <a:solidFill>
                  <a:srgbClr val="640016"/>
                </a:solidFill>
                <a:latin typeface="Arial"/>
                <a:cs typeface="Arial"/>
              </a:rPr>
              <a:t>15.1 </a:t>
            </a:r>
            <a:r>
              <a:rPr sz="1400" b="1" spc="-15" dirty="0">
                <a:latin typeface="Arial"/>
                <a:cs typeface="Arial"/>
              </a:rPr>
              <a:t>Writing </a:t>
            </a:r>
            <a:r>
              <a:rPr sz="1400" b="1" spc="-10" dirty="0">
                <a:latin typeface="Arial"/>
                <a:cs typeface="Arial"/>
              </a:rPr>
              <a:t>Equilibrium-Constant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Expressions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644" y="818549"/>
            <a:ext cx="808100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omic Sans MS"/>
                <a:cs typeface="Comic Sans MS"/>
              </a:rPr>
              <a:t>Write the equilibrium expression for </a:t>
            </a:r>
            <a:r>
              <a:rPr sz="2100" i="1" spc="-45" dirty="0">
                <a:latin typeface="Comic Sans MS"/>
                <a:cs typeface="Comic Sans MS"/>
              </a:rPr>
              <a:t>K</a:t>
            </a:r>
            <a:r>
              <a:rPr sz="2100" i="1" spc="-67" baseline="-19841" dirty="0">
                <a:latin typeface="Comic Sans MS"/>
                <a:cs typeface="Comic Sans MS"/>
              </a:rPr>
              <a:t>c </a:t>
            </a:r>
            <a:r>
              <a:rPr sz="2000" spc="-10" dirty="0">
                <a:latin typeface="Comic Sans MS"/>
                <a:cs typeface="Comic Sans MS"/>
              </a:rPr>
              <a:t>for the following</a:t>
            </a:r>
            <a:r>
              <a:rPr sz="2000" spc="17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reactions: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3860800"/>
            <a:ext cx="6705600" cy="109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100" y="1685925"/>
            <a:ext cx="7011924" cy="1430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0" y="5486400"/>
            <a:ext cx="1371599" cy="1371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54653" y="3911853"/>
            <a:ext cx="22352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i="1" spc="-10" dirty="0">
                <a:solidFill>
                  <a:srgbClr val="C717B7"/>
                </a:solidFill>
                <a:latin typeface="Arial"/>
                <a:cs typeface="Arial"/>
              </a:rPr>
              <a:t>PRS</a:t>
            </a:r>
            <a:r>
              <a:rPr sz="3200" b="1" i="1" spc="-75" dirty="0">
                <a:solidFill>
                  <a:srgbClr val="C717B7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C717B7"/>
                </a:solidFill>
                <a:latin typeface="Arial"/>
                <a:cs typeface="Arial"/>
              </a:rPr>
              <a:t>here…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044" y="255473"/>
            <a:ext cx="6308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40016"/>
                </a:solidFill>
                <a:latin typeface="Arial"/>
                <a:cs typeface="Arial"/>
              </a:rPr>
              <a:t>SAMPLE EXERCISE </a:t>
            </a:r>
            <a:r>
              <a:rPr sz="1800" b="1" dirty="0">
                <a:solidFill>
                  <a:srgbClr val="640016"/>
                </a:solidFill>
                <a:latin typeface="Arial"/>
                <a:cs typeface="Arial"/>
              </a:rPr>
              <a:t>15.1 </a:t>
            </a:r>
            <a:r>
              <a:rPr sz="1400" b="1" spc="-15" dirty="0">
                <a:solidFill>
                  <a:srgbClr val="000000"/>
                </a:solidFill>
                <a:latin typeface="Arial"/>
                <a:cs typeface="Arial"/>
              </a:rPr>
              <a:t>Writing </a:t>
            </a:r>
            <a:r>
              <a:rPr sz="1400" b="1" spc="-10" dirty="0">
                <a:solidFill>
                  <a:srgbClr val="000000"/>
                </a:solidFill>
                <a:latin typeface="Arial"/>
                <a:cs typeface="Arial"/>
              </a:rPr>
              <a:t>Equilibrium-Constant</a:t>
            </a:r>
            <a:r>
              <a:rPr sz="14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0000"/>
                </a:solidFill>
                <a:latin typeface="Arial"/>
                <a:cs typeface="Arial"/>
              </a:rPr>
              <a:t>Expressions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644" y="743457"/>
            <a:ext cx="48583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400" spc="-25" dirty="0">
                <a:latin typeface="Times New Roman"/>
                <a:cs typeface="Times New Roman"/>
              </a:rPr>
              <a:t>Write </a:t>
            </a:r>
            <a:r>
              <a:rPr sz="1400" spc="-15" dirty="0">
                <a:latin typeface="Times New Roman"/>
                <a:cs typeface="Times New Roman"/>
              </a:rPr>
              <a:t>the equilibrium </a:t>
            </a:r>
            <a:r>
              <a:rPr sz="1400" spc="-10" dirty="0">
                <a:latin typeface="Times New Roman"/>
                <a:cs typeface="Times New Roman"/>
              </a:rPr>
              <a:t>expression </a:t>
            </a:r>
            <a:r>
              <a:rPr sz="1400" spc="-15" dirty="0">
                <a:latin typeface="Times New Roman"/>
                <a:cs typeface="Times New Roman"/>
              </a:rPr>
              <a:t>for </a:t>
            </a:r>
            <a:r>
              <a:rPr sz="1400" i="1" spc="5" dirty="0">
                <a:latin typeface="Times New Roman"/>
                <a:cs typeface="Times New Roman"/>
              </a:rPr>
              <a:t>K</a:t>
            </a:r>
            <a:r>
              <a:rPr sz="1350" i="1" spc="7" baseline="-21604" dirty="0">
                <a:latin typeface="Times New Roman"/>
                <a:cs typeface="Times New Roman"/>
              </a:rPr>
              <a:t>c </a:t>
            </a:r>
            <a:r>
              <a:rPr sz="1400" spc="-15" dirty="0">
                <a:latin typeface="Times New Roman"/>
                <a:cs typeface="Times New Roman"/>
              </a:rPr>
              <a:t>for the following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reactions: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044" y="1932812"/>
            <a:ext cx="8013065" cy="1426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640016"/>
                </a:solidFill>
                <a:latin typeface="Arial"/>
                <a:cs typeface="Arial"/>
              </a:rPr>
              <a:t>Solution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9800"/>
              </a:lnSpc>
              <a:spcBef>
                <a:spcPts val="5"/>
              </a:spcBef>
            </a:pPr>
            <a:r>
              <a:rPr sz="1600" b="1" spc="-20" dirty="0">
                <a:solidFill>
                  <a:srgbClr val="475EAB"/>
                </a:solidFill>
                <a:latin typeface="Arial"/>
                <a:cs typeface="Arial"/>
              </a:rPr>
              <a:t>Analyze: </a:t>
            </a:r>
            <a:r>
              <a:rPr sz="1400" spc="-65" dirty="0">
                <a:latin typeface="Times New Roman"/>
                <a:cs typeface="Times New Roman"/>
              </a:rPr>
              <a:t>We </a:t>
            </a:r>
            <a:r>
              <a:rPr sz="1400" spc="-10" dirty="0">
                <a:latin typeface="Times New Roman"/>
                <a:cs typeface="Times New Roman"/>
              </a:rPr>
              <a:t>are </a:t>
            </a:r>
            <a:r>
              <a:rPr sz="1400" spc="-20" dirty="0">
                <a:latin typeface="Times New Roman"/>
                <a:cs typeface="Times New Roman"/>
              </a:rPr>
              <a:t>given </a:t>
            </a:r>
            <a:r>
              <a:rPr sz="1400" spc="-15" dirty="0">
                <a:latin typeface="Times New Roman"/>
                <a:cs typeface="Times New Roman"/>
              </a:rPr>
              <a:t>three equations and </a:t>
            </a:r>
            <a:r>
              <a:rPr sz="1400" spc="-10" dirty="0">
                <a:latin typeface="Times New Roman"/>
                <a:cs typeface="Times New Roman"/>
              </a:rPr>
              <a:t>are </a:t>
            </a:r>
            <a:r>
              <a:rPr sz="1400" spc="-5" dirty="0">
                <a:latin typeface="Times New Roman"/>
                <a:cs typeface="Times New Roman"/>
              </a:rPr>
              <a:t>asked to </a:t>
            </a:r>
            <a:r>
              <a:rPr sz="1400" spc="-15" dirty="0">
                <a:latin typeface="Times New Roman"/>
                <a:cs typeface="Times New Roman"/>
              </a:rPr>
              <a:t>write </a:t>
            </a:r>
            <a:r>
              <a:rPr sz="1400" spc="-5" dirty="0">
                <a:latin typeface="Times New Roman"/>
                <a:cs typeface="Times New Roman"/>
              </a:rPr>
              <a:t>an </a:t>
            </a:r>
            <a:r>
              <a:rPr sz="1400" spc="-10" dirty="0">
                <a:latin typeface="Times New Roman"/>
                <a:cs typeface="Times New Roman"/>
              </a:rPr>
              <a:t>equilibrium-constant expression </a:t>
            </a:r>
            <a:r>
              <a:rPr sz="1400" spc="-15" dirty="0">
                <a:latin typeface="Times New Roman"/>
                <a:cs typeface="Times New Roman"/>
              </a:rPr>
              <a:t>for </a:t>
            </a:r>
            <a:r>
              <a:rPr sz="1400" spc="-10" dirty="0">
                <a:latin typeface="Times New Roman"/>
                <a:cs typeface="Times New Roman"/>
              </a:rPr>
              <a:t>each.  </a:t>
            </a:r>
            <a:r>
              <a:rPr sz="1600" b="1" dirty="0">
                <a:solidFill>
                  <a:srgbClr val="475EAB"/>
                </a:solidFill>
                <a:latin typeface="Arial"/>
                <a:cs typeface="Arial"/>
              </a:rPr>
              <a:t>Plan: </a:t>
            </a:r>
            <a:r>
              <a:rPr sz="1400" spc="-15" dirty="0">
                <a:latin typeface="Times New Roman"/>
                <a:cs typeface="Times New Roman"/>
              </a:rPr>
              <a:t>Using the law </a:t>
            </a:r>
            <a:r>
              <a:rPr sz="1400" spc="-5" dirty="0">
                <a:latin typeface="Times New Roman"/>
                <a:cs typeface="Times New Roman"/>
              </a:rPr>
              <a:t>of </a:t>
            </a:r>
            <a:r>
              <a:rPr sz="1400" spc="-20" dirty="0">
                <a:latin typeface="Times New Roman"/>
                <a:cs typeface="Times New Roman"/>
              </a:rPr>
              <a:t>mass </a:t>
            </a:r>
            <a:r>
              <a:rPr sz="1400" spc="-15" dirty="0">
                <a:latin typeface="Times New Roman"/>
                <a:cs typeface="Times New Roman"/>
              </a:rPr>
              <a:t>action, </a:t>
            </a:r>
            <a:r>
              <a:rPr sz="1400" spc="-5" dirty="0">
                <a:latin typeface="Times New Roman"/>
                <a:cs typeface="Times New Roman"/>
              </a:rPr>
              <a:t>we </a:t>
            </a:r>
            <a:r>
              <a:rPr sz="1400" spc="-15" dirty="0">
                <a:latin typeface="Times New Roman"/>
                <a:cs typeface="Times New Roman"/>
              </a:rPr>
              <a:t>write </a:t>
            </a:r>
            <a:r>
              <a:rPr sz="1400" spc="-5" dirty="0">
                <a:latin typeface="Times New Roman"/>
                <a:cs typeface="Times New Roman"/>
              </a:rPr>
              <a:t>each </a:t>
            </a:r>
            <a:r>
              <a:rPr sz="1400" spc="-10" dirty="0">
                <a:latin typeface="Times New Roman"/>
                <a:cs typeface="Times New Roman"/>
              </a:rPr>
              <a:t>expression </a:t>
            </a:r>
            <a:r>
              <a:rPr sz="1400" spc="-5" dirty="0">
                <a:latin typeface="Times New Roman"/>
                <a:cs typeface="Times New Roman"/>
              </a:rPr>
              <a:t>as a </a:t>
            </a:r>
            <a:r>
              <a:rPr sz="1400" spc="-15" dirty="0">
                <a:latin typeface="Times New Roman"/>
                <a:cs typeface="Times New Roman"/>
              </a:rPr>
              <a:t>quotient </a:t>
            </a:r>
            <a:r>
              <a:rPr sz="1400" spc="-20" dirty="0">
                <a:latin typeface="Times New Roman"/>
                <a:cs typeface="Times New Roman"/>
              </a:rPr>
              <a:t>having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product concentration  </a:t>
            </a:r>
            <a:r>
              <a:rPr sz="1400" spc="-20" dirty="0">
                <a:latin typeface="Times New Roman"/>
                <a:cs typeface="Times New Roman"/>
              </a:rPr>
              <a:t>terms in </a:t>
            </a:r>
            <a:r>
              <a:rPr sz="1400" spc="-15" dirty="0">
                <a:latin typeface="Times New Roman"/>
                <a:cs typeface="Times New Roman"/>
              </a:rPr>
              <a:t>the numerator and the </a:t>
            </a:r>
            <a:r>
              <a:rPr sz="1400" spc="-10" dirty="0">
                <a:latin typeface="Times New Roman"/>
                <a:cs typeface="Times New Roman"/>
              </a:rPr>
              <a:t>reactant </a:t>
            </a:r>
            <a:r>
              <a:rPr sz="1400" spc="-15" dirty="0">
                <a:latin typeface="Times New Roman"/>
                <a:cs typeface="Times New Roman"/>
              </a:rPr>
              <a:t>concentration </a:t>
            </a:r>
            <a:r>
              <a:rPr sz="1400" spc="-20" dirty="0">
                <a:latin typeface="Times New Roman"/>
                <a:cs typeface="Times New Roman"/>
              </a:rPr>
              <a:t>terms in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20" dirty="0">
                <a:latin typeface="Times New Roman"/>
                <a:cs typeface="Times New Roman"/>
              </a:rPr>
              <a:t>denominator. </a:t>
            </a:r>
            <a:r>
              <a:rPr sz="1400" spc="-10" dirty="0">
                <a:latin typeface="Times New Roman"/>
                <a:cs typeface="Times New Roman"/>
              </a:rPr>
              <a:t>Each </a:t>
            </a:r>
            <a:r>
              <a:rPr sz="1400" spc="-5" dirty="0">
                <a:latin typeface="Times New Roman"/>
                <a:cs typeface="Times New Roman"/>
              </a:rPr>
              <a:t>term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raised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power  of </a:t>
            </a:r>
            <a:r>
              <a:rPr sz="1400" spc="-15" dirty="0">
                <a:latin typeface="Times New Roman"/>
                <a:cs typeface="Times New Roman"/>
              </a:rPr>
              <a:t>its </a:t>
            </a:r>
            <a:r>
              <a:rPr sz="1400" spc="-20" dirty="0">
                <a:latin typeface="Times New Roman"/>
                <a:cs typeface="Times New Roman"/>
              </a:rPr>
              <a:t>coefficient in </a:t>
            </a:r>
            <a:r>
              <a:rPr sz="1400" spc="-15" dirty="0">
                <a:latin typeface="Times New Roman"/>
                <a:cs typeface="Times New Roman"/>
              </a:rPr>
              <a:t>the balanced chemical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equation.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914"/>
              </a:lnSpc>
            </a:pPr>
            <a:r>
              <a:rPr sz="1600" b="1" dirty="0">
                <a:solidFill>
                  <a:srgbClr val="475EAB"/>
                </a:solidFill>
                <a:latin typeface="Arial"/>
                <a:cs typeface="Arial"/>
              </a:rPr>
              <a:t>Solve: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3429000"/>
            <a:ext cx="446405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644" y="3928860"/>
            <a:ext cx="3577590" cy="75755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90"/>
              </a:spcBef>
            </a:pPr>
            <a:r>
              <a:rPr sz="1800" b="1" spc="-5" dirty="0">
                <a:solidFill>
                  <a:srgbClr val="640016"/>
                </a:solidFill>
                <a:latin typeface="Arial"/>
                <a:cs typeface="Arial"/>
              </a:rPr>
              <a:t>PRACTICE</a:t>
            </a:r>
            <a:r>
              <a:rPr sz="1800" b="1" spc="20" dirty="0">
                <a:solidFill>
                  <a:srgbClr val="64001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40016"/>
                </a:solidFill>
                <a:latin typeface="Arial"/>
                <a:cs typeface="Arial"/>
              </a:rPr>
              <a:t>EXERCISE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35"/>
              </a:spcBef>
            </a:pPr>
            <a:r>
              <a:rPr sz="1400" spc="-25" dirty="0">
                <a:latin typeface="Times New Roman"/>
                <a:cs typeface="Times New Roman"/>
              </a:rPr>
              <a:t>Write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equilibrium-constant </a:t>
            </a:r>
            <a:r>
              <a:rPr sz="1400" spc="-15" dirty="0">
                <a:latin typeface="Times New Roman"/>
                <a:cs typeface="Times New Roman"/>
              </a:rPr>
              <a:t>expression,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K</a:t>
            </a:r>
            <a:r>
              <a:rPr sz="1350" i="1" spc="7" baseline="-21604" dirty="0">
                <a:latin typeface="Times New Roman"/>
                <a:cs typeface="Times New Roman"/>
              </a:rPr>
              <a:t>c </a:t>
            </a:r>
            <a:r>
              <a:rPr sz="1400" spc="-15" dirty="0">
                <a:latin typeface="Times New Roman"/>
                <a:cs typeface="Times New Roman"/>
              </a:rPr>
              <a:t>for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" y="4787900"/>
            <a:ext cx="33528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9900" y="5543550"/>
            <a:ext cx="3917950" cy="552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100" y="1152525"/>
            <a:ext cx="3486150" cy="71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667" rIns="0" bIns="0" rtlCol="0">
            <a:spAutoFit/>
          </a:bodyPr>
          <a:lstStyle/>
          <a:p>
            <a:pPr marL="3342640" marR="5080" indent="-32169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Equilibrium Can </a:t>
            </a:r>
            <a:r>
              <a:rPr dirty="0"/>
              <a:t>Be </a:t>
            </a:r>
            <a:r>
              <a:rPr spc="-10" dirty="0"/>
              <a:t>Reached </a:t>
            </a:r>
            <a:r>
              <a:rPr dirty="0"/>
              <a:t>from </a:t>
            </a:r>
            <a:r>
              <a:rPr spc="-5" dirty="0"/>
              <a:t>Either  Direction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6668" y="4289882"/>
            <a:ext cx="7807325" cy="1307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K</a:t>
            </a:r>
            <a:r>
              <a:rPr sz="2775" spc="7" baseline="-19519" dirty="0">
                <a:solidFill>
                  <a:srgbClr val="C72D31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, 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final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ratio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of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[NO</a:t>
            </a:r>
            <a:r>
              <a:rPr sz="2775" spc="7" baseline="-19519" dirty="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]</a:t>
            </a:r>
            <a:r>
              <a:rPr sz="2775" spc="7" baseline="25525" dirty="0">
                <a:solidFill>
                  <a:srgbClr val="C72D31"/>
                </a:solidFill>
                <a:latin typeface="Arial"/>
                <a:cs typeface="Arial"/>
              </a:rPr>
              <a:t>2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[N</a:t>
            </a:r>
            <a:r>
              <a:rPr sz="2775" baseline="-19519" dirty="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O</a:t>
            </a:r>
            <a:r>
              <a:rPr sz="2775" baseline="-19519" dirty="0">
                <a:solidFill>
                  <a:srgbClr val="C72D31"/>
                </a:solidFill>
                <a:latin typeface="Arial"/>
                <a:cs typeface="Arial"/>
              </a:rPr>
              <a:t>4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],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reaches a  constant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no matter </a:t>
            </a:r>
            <a:r>
              <a:rPr sz="2800" spc="-10" dirty="0">
                <a:solidFill>
                  <a:srgbClr val="C72D31"/>
                </a:solidFill>
                <a:latin typeface="Arial"/>
                <a:cs typeface="Arial"/>
              </a:rPr>
              <a:t>what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initial</a:t>
            </a:r>
            <a:r>
              <a:rPr sz="2800" spc="-6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concentrations 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of NO</a:t>
            </a:r>
            <a:r>
              <a:rPr sz="2775" baseline="-19519" dirty="0">
                <a:solidFill>
                  <a:srgbClr val="C72D31"/>
                </a:solidFill>
                <a:latin typeface="Arial"/>
                <a:cs typeface="Arial"/>
              </a:rPr>
              <a:t>2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N</a:t>
            </a:r>
            <a:r>
              <a:rPr sz="2775" baseline="-19519" dirty="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O</a:t>
            </a:r>
            <a:r>
              <a:rPr sz="2775" baseline="-19519" dirty="0">
                <a:solidFill>
                  <a:srgbClr val="C72D31"/>
                </a:solidFill>
                <a:latin typeface="Arial"/>
                <a:cs typeface="Arial"/>
              </a:rPr>
              <a:t>4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(with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const</a:t>
            </a:r>
            <a:r>
              <a:rPr sz="2800" spc="-54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T).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39" y="2667000"/>
            <a:ext cx="8966835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1100" y="1727200"/>
            <a:ext cx="4152900" cy="46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3300" y="5689600"/>
            <a:ext cx="2057400" cy="86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0450" marR="5080" indent="-2314575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Equilibrium </a:t>
            </a:r>
            <a:r>
              <a:rPr sz="4400" spc="-5" dirty="0"/>
              <a:t>Can Be Reached from  Either</a:t>
            </a:r>
            <a:r>
              <a:rPr sz="4400" spc="-10" dirty="0"/>
              <a:t> </a:t>
            </a:r>
            <a:r>
              <a:rPr sz="4400" dirty="0"/>
              <a:t>Direction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72888" y="1850517"/>
            <a:ext cx="360934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This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graph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shows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data 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from 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last </a:t>
            </a:r>
            <a:r>
              <a:rPr sz="2800" spc="-10" dirty="0">
                <a:solidFill>
                  <a:srgbClr val="C72D31"/>
                </a:solidFill>
                <a:latin typeface="Arial"/>
                <a:cs typeface="Arial"/>
              </a:rPr>
              <a:t>two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trials  from the</a:t>
            </a:r>
            <a:r>
              <a:rPr sz="2800" spc="-5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table.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2374" y="1849962"/>
            <a:ext cx="5281295" cy="4703445"/>
            <a:chOff x="332374" y="1849962"/>
            <a:chExt cx="5281295" cy="4703445"/>
          </a:xfrm>
        </p:grpSpPr>
        <p:sp>
          <p:nvSpPr>
            <p:cNvPr id="5" name="object 5"/>
            <p:cNvSpPr/>
            <p:nvPr/>
          </p:nvSpPr>
          <p:spPr>
            <a:xfrm>
              <a:off x="332374" y="1849962"/>
              <a:ext cx="4218944" cy="3936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0599" y="5689599"/>
              <a:ext cx="2082800" cy="863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21917" y="4268757"/>
            <a:ext cx="1604010" cy="513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367665" algn="just">
              <a:lnSpc>
                <a:spcPts val="1200"/>
              </a:lnSpc>
              <a:spcBef>
                <a:spcPts val="335"/>
              </a:spcBef>
            </a:pPr>
            <a:r>
              <a:rPr sz="1200" spc="15" dirty="0">
                <a:latin typeface="Arial"/>
                <a:cs typeface="Arial"/>
              </a:rPr>
              <a:t>QuickTime™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and  </a:t>
            </a:r>
            <a:r>
              <a:rPr sz="1200" spc="-30" dirty="0">
                <a:latin typeface="Arial"/>
                <a:cs typeface="Arial"/>
              </a:rPr>
              <a:t>TIFF </a:t>
            </a:r>
            <a:r>
              <a:rPr sz="1200" spc="-10" dirty="0">
                <a:latin typeface="Arial"/>
                <a:cs typeface="Arial"/>
              </a:rPr>
              <a:t>(LZW) </a:t>
            </a:r>
            <a:r>
              <a:rPr sz="1200" spc="25" dirty="0">
                <a:latin typeface="Arial"/>
                <a:cs typeface="Arial"/>
              </a:rPr>
              <a:t>decompre  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20" dirty="0">
                <a:latin typeface="Arial"/>
                <a:cs typeface="Arial"/>
              </a:rPr>
              <a:t>needed </a:t>
            </a:r>
            <a:r>
              <a:rPr sz="1200" spc="-20" dirty="0">
                <a:latin typeface="Arial"/>
                <a:cs typeface="Arial"/>
              </a:rPr>
              <a:t>to </a:t>
            </a:r>
            <a:r>
              <a:rPr sz="1200" spc="40" dirty="0">
                <a:latin typeface="Arial"/>
                <a:cs typeface="Arial"/>
              </a:rPr>
              <a:t>see </a:t>
            </a:r>
            <a:r>
              <a:rPr sz="1200" spc="5" dirty="0">
                <a:latin typeface="Arial"/>
                <a:cs typeface="Arial"/>
              </a:rPr>
              <a:t>this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pi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4488" y="360933"/>
            <a:ext cx="387413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Fast Initial</a:t>
            </a:r>
            <a:r>
              <a:rPr sz="4400" spc="-60" dirty="0"/>
              <a:t> </a:t>
            </a:r>
            <a:r>
              <a:rPr sz="4400" spc="-5" dirty="0"/>
              <a:t>Step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39444" y="2387041"/>
            <a:ext cx="3610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27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82270" algn="l"/>
                <a:tab pos="382905" algn="l"/>
              </a:tabLst>
            </a:pP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Because </a:t>
            </a:r>
            <a:r>
              <a:rPr sz="2400" spc="5" dirty="0">
                <a:solidFill>
                  <a:srgbClr val="C72D31"/>
                </a:solidFill>
                <a:latin typeface="Arial"/>
                <a:cs typeface="Arial"/>
              </a:rPr>
              <a:t>Rate</a:t>
            </a:r>
            <a:r>
              <a:rPr sz="2400" i="1" spc="7" baseline="-20833" dirty="0">
                <a:solidFill>
                  <a:srgbClr val="C72D31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= </a:t>
            </a:r>
            <a:r>
              <a:rPr sz="2400" spc="5" dirty="0">
                <a:solidFill>
                  <a:srgbClr val="C72D31"/>
                </a:solidFill>
                <a:latin typeface="Arial"/>
                <a:cs typeface="Arial"/>
              </a:rPr>
              <a:t>Rate</a:t>
            </a:r>
            <a:r>
              <a:rPr sz="2400" i="1" spc="7" baseline="-20833" dirty="0">
                <a:solidFill>
                  <a:srgbClr val="C72D31"/>
                </a:solidFill>
                <a:latin typeface="Arial"/>
                <a:cs typeface="Arial"/>
              </a:rPr>
              <a:t>r</a:t>
            </a:r>
            <a:r>
              <a:rPr sz="2400" i="1" spc="157" baseline="-20833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444" y="3704285"/>
            <a:ext cx="3849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72D31"/>
                </a:solidFill>
                <a:latin typeface="Arial"/>
                <a:cs typeface="Arial"/>
              </a:rPr>
              <a:t>Solving </a:t>
            </a:r>
            <a:r>
              <a:rPr sz="2400" spc="5" dirty="0">
                <a:solidFill>
                  <a:srgbClr val="C72D31"/>
                </a:solidFill>
                <a:latin typeface="Arial"/>
                <a:cs typeface="Arial"/>
              </a:rPr>
              <a:t>for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[NOBr</a:t>
            </a:r>
            <a:r>
              <a:rPr sz="2400" baseline="-20833" dirty="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] </a:t>
            </a:r>
            <a:r>
              <a:rPr sz="2400" spc="-15" dirty="0">
                <a:solidFill>
                  <a:srgbClr val="C72D31"/>
                </a:solidFill>
                <a:latin typeface="Arial"/>
                <a:cs typeface="Arial"/>
              </a:rPr>
              <a:t>gives</a:t>
            </a:r>
            <a:r>
              <a:rPr sz="2400" spc="-4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54200" y="1231900"/>
            <a:ext cx="55626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9400" y="1765300"/>
            <a:ext cx="6159500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8700" y="3060700"/>
            <a:ext cx="4521200" cy="36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08200" y="4203700"/>
            <a:ext cx="4178300" cy="78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4100" y="5245100"/>
            <a:ext cx="2794000" cy="850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7340" y="5371287"/>
            <a:ext cx="30543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000A3"/>
                </a:solidFill>
                <a:latin typeface="Arial"/>
                <a:cs typeface="Arial"/>
              </a:rPr>
              <a:t>Can </a:t>
            </a:r>
            <a:r>
              <a:rPr sz="2800" b="1" spc="5" dirty="0">
                <a:solidFill>
                  <a:srgbClr val="0000A3"/>
                </a:solidFill>
                <a:latin typeface="Arial"/>
                <a:cs typeface="Arial"/>
              </a:rPr>
              <a:t>also </a:t>
            </a:r>
            <a:r>
              <a:rPr sz="2800" b="1" spc="15" dirty="0">
                <a:solidFill>
                  <a:srgbClr val="0000A3"/>
                </a:solidFill>
                <a:latin typeface="Arial"/>
                <a:cs typeface="Arial"/>
              </a:rPr>
              <a:t>write</a:t>
            </a:r>
            <a:r>
              <a:rPr sz="2800" b="1" spc="-185" dirty="0">
                <a:solidFill>
                  <a:srgbClr val="0000A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A3"/>
                </a:solidFill>
                <a:latin typeface="Arial"/>
                <a:cs typeface="Arial"/>
              </a:rPr>
              <a:t>as: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7256" y="5972962"/>
            <a:ext cx="8699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solidFill>
                  <a:srgbClr val="C72D31"/>
                </a:solidFill>
                <a:latin typeface="Times New Roman"/>
                <a:cs typeface="Times New Roman"/>
              </a:rPr>
              <a:t>Equilibrium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667" rIns="0" bIns="0" rtlCol="0">
            <a:spAutoFit/>
          </a:bodyPr>
          <a:lstStyle/>
          <a:p>
            <a:pPr marL="3342640" marR="5080" indent="-32169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Equilibrium Can </a:t>
            </a:r>
            <a:r>
              <a:rPr dirty="0"/>
              <a:t>Be </a:t>
            </a:r>
            <a:r>
              <a:rPr spc="-10" dirty="0"/>
              <a:t>Reached </a:t>
            </a:r>
            <a:r>
              <a:rPr dirty="0"/>
              <a:t>from </a:t>
            </a:r>
            <a:r>
              <a:rPr spc="-5" dirty="0"/>
              <a:t>Either  Direction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3868" y="4369130"/>
            <a:ext cx="71812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  <a:tabLst>
                <a:tab pos="3790950" algn="l"/>
              </a:tabLst>
            </a:pP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It does not matter </a:t>
            </a:r>
            <a:r>
              <a:rPr sz="2400" spc="-5" dirty="0">
                <a:solidFill>
                  <a:srgbClr val="C72D31"/>
                </a:solidFill>
                <a:latin typeface="Arial"/>
                <a:cs typeface="Arial"/>
              </a:rPr>
              <a:t>whether </a:t>
            </a:r>
            <a:r>
              <a:rPr sz="2400" spc="-15" dirty="0">
                <a:solidFill>
                  <a:srgbClr val="C72D31"/>
                </a:solidFill>
                <a:latin typeface="Arial"/>
                <a:cs typeface="Arial"/>
              </a:rPr>
              <a:t>we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start </a:t>
            </a:r>
            <a:r>
              <a:rPr sz="2400" spc="-10" dirty="0">
                <a:solidFill>
                  <a:srgbClr val="C72D31"/>
                </a:solidFill>
                <a:latin typeface="Arial"/>
                <a:cs typeface="Arial"/>
              </a:rPr>
              <a:t>with </a:t>
            </a:r>
            <a:r>
              <a:rPr sz="2400" spc="30" dirty="0">
                <a:solidFill>
                  <a:srgbClr val="C72D31"/>
                </a:solidFill>
                <a:latin typeface="Arial"/>
                <a:cs typeface="Arial"/>
              </a:rPr>
              <a:t>N</a:t>
            </a:r>
            <a:r>
              <a:rPr sz="2400" spc="44" baseline="-20833" dirty="0">
                <a:solidFill>
                  <a:srgbClr val="C72D31"/>
                </a:solidFill>
                <a:latin typeface="Arial"/>
                <a:cs typeface="Arial"/>
              </a:rPr>
              <a:t>2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and </a:t>
            </a:r>
            <a:r>
              <a:rPr sz="2400" spc="5" dirty="0">
                <a:solidFill>
                  <a:srgbClr val="C72D31"/>
                </a:solidFill>
                <a:latin typeface="Arial"/>
                <a:cs typeface="Arial"/>
              </a:rPr>
              <a:t>H</a:t>
            </a:r>
            <a:r>
              <a:rPr sz="2400" spc="7" baseline="-20833" dirty="0">
                <a:solidFill>
                  <a:srgbClr val="C72D31"/>
                </a:solidFill>
                <a:latin typeface="Arial"/>
                <a:cs typeface="Arial"/>
              </a:rPr>
              <a:t>2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or  </a:t>
            </a:r>
            <a:r>
              <a:rPr sz="2400" spc="-5" dirty="0">
                <a:solidFill>
                  <a:srgbClr val="C72D31"/>
                </a:solidFill>
                <a:latin typeface="Arial"/>
                <a:cs typeface="Arial"/>
              </a:rPr>
              <a:t>whether </a:t>
            </a:r>
            <a:r>
              <a:rPr sz="2400" spc="-20" dirty="0">
                <a:solidFill>
                  <a:srgbClr val="C72D31"/>
                </a:solidFill>
                <a:latin typeface="Arial"/>
                <a:cs typeface="Arial"/>
              </a:rPr>
              <a:t>we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start</a:t>
            </a:r>
            <a:r>
              <a:rPr sz="2400" spc="3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72D31"/>
                </a:solidFill>
                <a:latin typeface="Arial"/>
                <a:cs typeface="Arial"/>
              </a:rPr>
              <a:t>with</a:t>
            </a:r>
            <a:r>
              <a:rPr sz="2400" spc="4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NH</a:t>
            </a:r>
            <a:r>
              <a:rPr sz="2400" baseline="-20833" dirty="0">
                <a:solidFill>
                  <a:srgbClr val="C72D31"/>
                </a:solidFill>
                <a:latin typeface="Arial"/>
                <a:cs typeface="Arial"/>
              </a:rPr>
              <a:t>3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.	</a:t>
            </a:r>
            <a:r>
              <a:rPr sz="2400" spc="40" dirty="0">
                <a:solidFill>
                  <a:srgbClr val="C72D31"/>
                </a:solidFill>
                <a:latin typeface="Arial"/>
                <a:cs typeface="Arial"/>
              </a:rPr>
              <a:t>We </a:t>
            </a:r>
            <a:r>
              <a:rPr sz="2400" spc="-15" dirty="0">
                <a:solidFill>
                  <a:srgbClr val="C72D31"/>
                </a:solidFill>
                <a:latin typeface="Arial"/>
                <a:cs typeface="Arial"/>
              </a:rPr>
              <a:t>will </a:t>
            </a:r>
            <a:r>
              <a:rPr sz="2400" spc="-5" dirty="0">
                <a:solidFill>
                  <a:srgbClr val="C72D31"/>
                </a:solidFill>
                <a:latin typeface="Arial"/>
                <a:cs typeface="Arial"/>
              </a:rPr>
              <a:t>have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the same  proportions of all </a:t>
            </a:r>
            <a:r>
              <a:rPr sz="2400" spc="-5" dirty="0">
                <a:solidFill>
                  <a:srgbClr val="C72D31"/>
                </a:solidFill>
                <a:latin typeface="Arial"/>
                <a:cs typeface="Arial"/>
              </a:rPr>
              <a:t>three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substances at</a:t>
            </a:r>
            <a:r>
              <a:rPr sz="2400" spc="-16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72D31"/>
                </a:solidFill>
                <a:latin typeface="Arial"/>
                <a:cs typeface="Arial"/>
              </a:rPr>
              <a:t>equilibrium.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618" y="2057273"/>
            <a:ext cx="7619238" cy="2153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9700" y="1447800"/>
            <a:ext cx="3835400" cy="40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31975" y="5741314"/>
            <a:ext cx="525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A3"/>
                </a:solidFill>
                <a:latin typeface="Arial"/>
                <a:cs typeface="Arial"/>
              </a:rPr>
              <a:t>What </a:t>
            </a:r>
            <a:r>
              <a:rPr sz="2400" b="1" spc="-5" dirty="0">
                <a:solidFill>
                  <a:srgbClr val="0000A3"/>
                </a:solidFill>
                <a:latin typeface="Arial"/>
                <a:cs typeface="Arial"/>
              </a:rPr>
              <a:t>is the </a:t>
            </a:r>
            <a:r>
              <a:rPr sz="2400" b="1" dirty="0">
                <a:solidFill>
                  <a:srgbClr val="0000A3"/>
                </a:solidFill>
                <a:latin typeface="Arial"/>
                <a:cs typeface="Arial"/>
              </a:rPr>
              <a:t>equilibrium</a:t>
            </a:r>
            <a:r>
              <a:rPr sz="2400" b="1" spc="-120" dirty="0">
                <a:solidFill>
                  <a:srgbClr val="0000A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A3"/>
                </a:solidFill>
                <a:latin typeface="Arial"/>
                <a:cs typeface="Arial"/>
              </a:rPr>
              <a:t>expression?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838" y="360933"/>
            <a:ext cx="832739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What Does the Value of </a:t>
            </a:r>
            <a:r>
              <a:rPr sz="4400" i="1" spc="-10" dirty="0">
                <a:latin typeface="Arial"/>
                <a:cs typeface="Arial"/>
              </a:rPr>
              <a:t>K</a:t>
            </a:r>
            <a:r>
              <a:rPr sz="4400" i="1" spc="80" dirty="0">
                <a:latin typeface="Arial"/>
                <a:cs typeface="Arial"/>
              </a:rPr>
              <a:t> </a:t>
            </a:r>
            <a:r>
              <a:rPr sz="4400" spc="-5" dirty="0"/>
              <a:t>Mean?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2264" y="1545412"/>
            <a:ext cx="3815079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If </a:t>
            </a:r>
            <a:r>
              <a:rPr sz="2800" i="1" spc="5" dirty="0">
                <a:solidFill>
                  <a:srgbClr val="C72D31"/>
                </a:solidFill>
                <a:latin typeface="Arial"/>
                <a:cs typeface="Arial"/>
              </a:rPr>
              <a:t>K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&gt;&gt; 1,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reaction 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is </a:t>
            </a:r>
            <a:r>
              <a:rPr sz="2800" i="1" spc="5" dirty="0">
                <a:solidFill>
                  <a:srgbClr val="C72D31"/>
                </a:solidFill>
                <a:latin typeface="Arial"/>
                <a:cs typeface="Arial"/>
              </a:rPr>
              <a:t>product-favored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; 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product</a:t>
            </a:r>
            <a:r>
              <a:rPr sz="2800" spc="-7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predominates  at</a:t>
            </a:r>
            <a:r>
              <a:rPr sz="2800" spc="-1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equilibrium.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4606" y="1447800"/>
            <a:ext cx="3710804" cy="2280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838" y="360933"/>
            <a:ext cx="832739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What Does the Value of </a:t>
            </a:r>
            <a:r>
              <a:rPr sz="4400" i="1" spc="-10" dirty="0">
                <a:latin typeface="Arial"/>
                <a:cs typeface="Arial"/>
              </a:rPr>
              <a:t>K</a:t>
            </a:r>
            <a:r>
              <a:rPr sz="4400" i="1" spc="80" dirty="0">
                <a:latin typeface="Arial"/>
                <a:cs typeface="Arial"/>
              </a:rPr>
              <a:t> </a:t>
            </a:r>
            <a:r>
              <a:rPr sz="4400" spc="-5" dirty="0"/>
              <a:t>Mean?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2264" y="1545412"/>
            <a:ext cx="4124325" cy="43262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314325" indent="-344805">
              <a:lnSpc>
                <a:spcPct val="100000"/>
              </a:lnSpc>
              <a:spcBef>
                <a:spcPts val="11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If </a:t>
            </a:r>
            <a:r>
              <a:rPr sz="2800" i="1" spc="5" dirty="0">
                <a:solidFill>
                  <a:srgbClr val="C72D31"/>
                </a:solidFill>
                <a:latin typeface="Arial"/>
                <a:cs typeface="Arial"/>
              </a:rPr>
              <a:t>K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&gt;&gt; 1,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reaction 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is </a:t>
            </a:r>
            <a:r>
              <a:rPr sz="2800" i="1" spc="5" dirty="0">
                <a:solidFill>
                  <a:srgbClr val="C72D31"/>
                </a:solidFill>
                <a:latin typeface="Arial"/>
                <a:cs typeface="Arial"/>
              </a:rPr>
              <a:t>product-favored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; 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product</a:t>
            </a:r>
            <a:r>
              <a:rPr sz="2800" spc="-7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predominates  at</a:t>
            </a:r>
            <a:r>
              <a:rPr sz="2800" spc="-1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equilibrium.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72D31"/>
              </a:buClr>
              <a:buFont typeface="Arial"/>
              <a:buChar char="•"/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72D31"/>
              </a:buClr>
              <a:buFont typeface="Arial"/>
              <a:buChar char="•"/>
            </a:pPr>
            <a:endParaRPr sz="295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If K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&lt;&lt; 1,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reaction</a:t>
            </a:r>
            <a:r>
              <a:rPr sz="2800" spc="-19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is  </a:t>
            </a:r>
            <a:r>
              <a:rPr sz="2800" i="1" spc="5" dirty="0">
                <a:solidFill>
                  <a:srgbClr val="C72D31"/>
                </a:solidFill>
                <a:latin typeface="Arial"/>
                <a:cs typeface="Arial"/>
              </a:rPr>
              <a:t>reactant-favored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;  reactant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predominates  at</a:t>
            </a:r>
            <a:r>
              <a:rPr sz="2800" spc="-1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equilibrium.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4606" y="1447800"/>
            <a:ext cx="3710804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80300" y="5537200"/>
            <a:ext cx="990600" cy="25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885" y="360933"/>
            <a:ext cx="878649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>
                <a:solidFill>
                  <a:srgbClr val="C72D31"/>
                </a:solidFill>
                <a:latin typeface="Arial"/>
                <a:cs typeface="Arial"/>
              </a:rPr>
              <a:t>Manipulating </a:t>
            </a:r>
            <a:r>
              <a:rPr sz="4400" dirty="0">
                <a:solidFill>
                  <a:srgbClr val="C72D31"/>
                </a:solidFill>
                <a:latin typeface="Arial"/>
                <a:cs typeface="Arial"/>
              </a:rPr>
              <a:t>Equilibrium</a:t>
            </a:r>
            <a:r>
              <a:rPr sz="4400" spc="-2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C72D31"/>
                </a:solidFill>
                <a:latin typeface="Arial"/>
                <a:cs typeface="Arial"/>
              </a:rPr>
              <a:t>Constants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3068" y="1164462"/>
            <a:ext cx="693610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equilibrium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constant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of a reaction in</a:t>
            </a:r>
            <a:r>
              <a:rPr sz="2800" spc="-10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reverse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reaction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is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reciprocal of the  equilibrium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constant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of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forward</a:t>
            </a:r>
            <a:r>
              <a:rPr sz="2800" spc="-7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reaction.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1300" y="4419600"/>
            <a:ext cx="4152900" cy="46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7500" y="2946400"/>
            <a:ext cx="4152900" cy="46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3500" y="2654300"/>
            <a:ext cx="3517900" cy="927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94300" y="4279900"/>
            <a:ext cx="3581400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885" y="360933"/>
            <a:ext cx="878649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>
                <a:solidFill>
                  <a:srgbClr val="C72D31"/>
                </a:solidFill>
                <a:latin typeface="Arial"/>
                <a:cs typeface="Arial"/>
              </a:rPr>
              <a:t>Manipulating </a:t>
            </a:r>
            <a:r>
              <a:rPr sz="4400" dirty="0">
                <a:solidFill>
                  <a:srgbClr val="C72D31"/>
                </a:solidFill>
                <a:latin typeface="Arial"/>
                <a:cs typeface="Arial"/>
              </a:rPr>
              <a:t>Equilibrium</a:t>
            </a:r>
            <a:r>
              <a:rPr sz="4400" spc="-2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C72D31"/>
                </a:solidFill>
                <a:latin typeface="Arial"/>
                <a:cs typeface="Arial"/>
              </a:rPr>
              <a:t>Constants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163" y="1240662"/>
            <a:ext cx="822134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equilibrium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constant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of a reaction that has</a:t>
            </a:r>
            <a:r>
              <a:rPr sz="2800" spc="-8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been  multiplied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by a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number is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equilibrium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constant  raised to a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power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that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is equal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to that</a:t>
            </a:r>
            <a:r>
              <a:rPr sz="2800" spc="-16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number.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300" y="4343400"/>
            <a:ext cx="4381500" cy="46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7500" y="3098800"/>
            <a:ext cx="4152900" cy="46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5700" y="2806700"/>
            <a:ext cx="3517900" cy="927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65700" y="3975100"/>
            <a:ext cx="4064000" cy="977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885" y="360933"/>
            <a:ext cx="878649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Manipulating </a:t>
            </a:r>
            <a:r>
              <a:rPr sz="4400" dirty="0"/>
              <a:t>Equilibrium</a:t>
            </a:r>
            <a:r>
              <a:rPr sz="4400" spc="-20" dirty="0"/>
              <a:t> </a:t>
            </a:r>
            <a:r>
              <a:rPr sz="4400" spc="-5" dirty="0"/>
              <a:t>Constants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4844" y="1167510"/>
            <a:ext cx="7329170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C72D31"/>
                </a:solidFill>
                <a:latin typeface="Arial"/>
                <a:cs typeface="Arial"/>
              </a:rPr>
              <a:t>equilibrium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constant </a:t>
            </a:r>
            <a:r>
              <a:rPr sz="2400" spc="10" dirty="0">
                <a:solidFill>
                  <a:srgbClr val="C72D31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C72D31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net reaction made</a:t>
            </a:r>
            <a:r>
              <a:rPr sz="2400" spc="-204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up  of </a:t>
            </a:r>
            <a:r>
              <a:rPr sz="2400" spc="-10" dirty="0">
                <a:solidFill>
                  <a:srgbClr val="C72D31"/>
                </a:solidFill>
                <a:latin typeface="Arial"/>
                <a:cs typeface="Arial"/>
              </a:rPr>
              <a:t>two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or more steps can be </a:t>
            </a:r>
            <a:r>
              <a:rPr sz="2400" spc="5" dirty="0">
                <a:solidFill>
                  <a:srgbClr val="C72D31"/>
                </a:solidFill>
                <a:latin typeface="Arial"/>
                <a:cs typeface="Arial"/>
              </a:rPr>
              <a:t>found from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C72D31"/>
                </a:solidFill>
                <a:latin typeface="Arial"/>
                <a:cs typeface="Arial"/>
              </a:rPr>
              <a:t>equilibrium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constants </a:t>
            </a:r>
            <a:r>
              <a:rPr sz="2400" spc="10" dirty="0">
                <a:solidFill>
                  <a:srgbClr val="C72D31"/>
                </a:solidFill>
                <a:latin typeface="Arial"/>
                <a:cs typeface="Arial"/>
              </a:rPr>
              <a:t>for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C72D31"/>
                </a:solidFill>
                <a:latin typeface="Arial"/>
                <a:cs typeface="Arial"/>
              </a:rPr>
              <a:t>individual</a:t>
            </a:r>
            <a:r>
              <a:rPr sz="2400" spc="-7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steps.`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At 1565 K </a:t>
            </a:r>
            <a:r>
              <a:rPr sz="2400" spc="-20" dirty="0">
                <a:latin typeface="Arial"/>
                <a:cs typeface="Arial"/>
              </a:rPr>
              <a:t>we </a:t>
            </a:r>
            <a:r>
              <a:rPr sz="2400" spc="-5" dirty="0">
                <a:latin typeface="Arial"/>
                <a:cs typeface="Arial"/>
              </a:rPr>
              <a:t>have </a:t>
            </a:r>
            <a:r>
              <a:rPr sz="2400" dirty="0">
                <a:latin typeface="Arial"/>
                <a:cs typeface="Arial"/>
              </a:rPr>
              <a:t>these </a:t>
            </a:r>
            <a:r>
              <a:rPr sz="2400" spc="-5" dirty="0">
                <a:latin typeface="Arial"/>
                <a:cs typeface="Arial"/>
              </a:rPr>
              <a:t>equilibrium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constants: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3289300"/>
            <a:ext cx="4368800" cy="36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03900" y="4038600"/>
            <a:ext cx="2667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2000" y="3200400"/>
            <a:ext cx="265430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4051300"/>
            <a:ext cx="4292600" cy="36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9900" y="4965700"/>
            <a:ext cx="7150100" cy="36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2795" y="6052686"/>
            <a:ext cx="7575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600" i="1" spc="-5" dirty="0">
                <a:latin typeface="Arial"/>
                <a:cs typeface="Arial"/>
              </a:rPr>
              <a:t>an</a:t>
            </a:r>
            <a:r>
              <a:rPr sz="1600" i="1" spc="10" dirty="0">
                <a:latin typeface="Arial"/>
                <a:cs typeface="Arial"/>
              </a:rPr>
              <a:t>s</a:t>
            </a:r>
            <a:r>
              <a:rPr sz="1600" i="1" spc="5" dirty="0">
                <a:latin typeface="Arial"/>
                <a:cs typeface="Arial"/>
              </a:rPr>
              <a:t>=</a:t>
            </a:r>
            <a:r>
              <a:rPr sz="1600" i="1" spc="-10" dirty="0">
                <a:latin typeface="Arial"/>
                <a:cs typeface="Arial"/>
              </a:rPr>
              <a:t>2</a:t>
            </a:r>
            <a:r>
              <a:rPr sz="1600" i="1" spc="5" dirty="0">
                <a:latin typeface="Arial"/>
                <a:cs typeface="Arial"/>
              </a:rPr>
              <a:t>.9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130" y="360933"/>
            <a:ext cx="63004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The </a:t>
            </a:r>
            <a:r>
              <a:rPr sz="4400" dirty="0"/>
              <a:t>Equilibrium</a:t>
            </a:r>
            <a:r>
              <a:rPr sz="4400" spc="-70" dirty="0"/>
              <a:t> </a:t>
            </a:r>
            <a:r>
              <a:rPr sz="4400" spc="-5" dirty="0"/>
              <a:t>Constant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09268" y="1392758"/>
            <a:ext cx="6881495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Because pressure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is proportional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to  concentration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for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gases, 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equilibrium  expression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can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also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be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written in terms of  partial pressures (instead of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concentration):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46500" y="5638800"/>
            <a:ext cx="3009900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4800" y="4038600"/>
            <a:ext cx="3187700" cy="101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4700" y="3441700"/>
            <a:ext cx="5029200" cy="36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5439562"/>
            <a:ext cx="4219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Mixed </a:t>
            </a:r>
            <a:r>
              <a:rPr sz="1800" dirty="0">
                <a:latin typeface="Arial"/>
                <a:cs typeface="Arial"/>
              </a:rPr>
              <a:t>versions are also used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sometimes: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402" y="360933"/>
            <a:ext cx="793813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6245225" algn="l"/>
              </a:tabLst>
            </a:pPr>
            <a:r>
              <a:rPr sz="4400" dirty="0"/>
              <a:t>Relationship</a:t>
            </a:r>
            <a:r>
              <a:rPr sz="4400" spc="-10" dirty="0"/>
              <a:t> </a:t>
            </a:r>
            <a:r>
              <a:rPr sz="4400" spc="-5" dirty="0"/>
              <a:t>between</a:t>
            </a:r>
            <a:r>
              <a:rPr sz="4400" spc="55" dirty="0"/>
              <a:t> </a:t>
            </a:r>
            <a:r>
              <a:rPr sz="4400" i="1" dirty="0">
                <a:latin typeface="Arial"/>
                <a:cs typeface="Arial"/>
              </a:rPr>
              <a:t>K</a:t>
            </a:r>
            <a:r>
              <a:rPr sz="4350" i="1" baseline="-21072" dirty="0">
                <a:latin typeface="Arial"/>
                <a:cs typeface="Arial"/>
              </a:rPr>
              <a:t>c	</a:t>
            </a:r>
            <a:r>
              <a:rPr sz="4400" spc="-5" dirty="0"/>
              <a:t>and</a:t>
            </a:r>
            <a:r>
              <a:rPr sz="4400" spc="-75" dirty="0"/>
              <a:t> </a:t>
            </a:r>
            <a:r>
              <a:rPr sz="4400" i="1" dirty="0">
                <a:latin typeface="Arial"/>
                <a:cs typeface="Arial"/>
              </a:rPr>
              <a:t>K</a:t>
            </a:r>
            <a:r>
              <a:rPr sz="4350" i="1" baseline="-21072" dirty="0">
                <a:latin typeface="Arial"/>
                <a:cs typeface="Arial"/>
              </a:rPr>
              <a:t>p</a:t>
            </a:r>
            <a:endParaRPr sz="4350" baseline="-2107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444" y="1319911"/>
            <a:ext cx="69291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C72D31"/>
                </a:solidFill>
                <a:latin typeface="Arial"/>
                <a:cs typeface="Arial"/>
              </a:rPr>
              <a:t>From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the ideal gas law </a:t>
            </a:r>
            <a:r>
              <a:rPr sz="3200" spc="-25" dirty="0">
                <a:solidFill>
                  <a:srgbClr val="C72D31"/>
                </a:solidFill>
                <a:latin typeface="Arial"/>
                <a:cs typeface="Arial"/>
              </a:rPr>
              <a:t>we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know</a:t>
            </a:r>
            <a:r>
              <a:rPr sz="320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that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9500" y="2222500"/>
            <a:ext cx="1905000" cy="26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8400" y="3124200"/>
            <a:ext cx="1752600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32809" y="3225800"/>
            <a:ext cx="4930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= Pressure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terms of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concentration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9500" y="4165600"/>
            <a:ext cx="3759200" cy="71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402" y="360933"/>
            <a:ext cx="793813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6245225" algn="l"/>
              </a:tabLst>
            </a:pPr>
            <a:r>
              <a:rPr sz="4400" dirty="0"/>
              <a:t>Relationship</a:t>
            </a:r>
            <a:r>
              <a:rPr sz="4400" spc="-10" dirty="0"/>
              <a:t> </a:t>
            </a:r>
            <a:r>
              <a:rPr sz="4400" spc="-5" dirty="0"/>
              <a:t>between</a:t>
            </a:r>
            <a:r>
              <a:rPr sz="4400" spc="55" dirty="0"/>
              <a:t> </a:t>
            </a:r>
            <a:r>
              <a:rPr sz="4400" i="1" dirty="0">
                <a:latin typeface="Arial"/>
                <a:cs typeface="Arial"/>
              </a:rPr>
              <a:t>K</a:t>
            </a:r>
            <a:r>
              <a:rPr sz="4350" i="1" baseline="-21072" dirty="0">
                <a:latin typeface="Arial"/>
                <a:cs typeface="Arial"/>
              </a:rPr>
              <a:t>c	</a:t>
            </a:r>
            <a:r>
              <a:rPr sz="4400" spc="-5" dirty="0"/>
              <a:t>and</a:t>
            </a:r>
            <a:r>
              <a:rPr sz="4400" spc="-75" dirty="0"/>
              <a:t> </a:t>
            </a:r>
            <a:r>
              <a:rPr sz="4400" i="1" dirty="0">
                <a:latin typeface="Arial"/>
                <a:cs typeface="Arial"/>
              </a:rPr>
              <a:t>K</a:t>
            </a:r>
            <a:r>
              <a:rPr sz="4350" i="1" baseline="-21072" dirty="0">
                <a:latin typeface="Arial"/>
                <a:cs typeface="Arial"/>
              </a:rPr>
              <a:t>p</a:t>
            </a:r>
            <a:endParaRPr sz="4350" baseline="-21072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440" y="1545412"/>
            <a:ext cx="8686165" cy="4451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02969" marR="85979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Substituting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P=[A]RT into the expression</a:t>
            </a:r>
            <a:r>
              <a:rPr sz="2800" spc="-16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for  </a:t>
            </a:r>
            <a:r>
              <a:rPr sz="2800" i="1" spc="5" dirty="0">
                <a:solidFill>
                  <a:srgbClr val="C72D31"/>
                </a:solidFill>
                <a:latin typeface="Arial"/>
                <a:cs typeface="Arial"/>
              </a:rPr>
              <a:t>K</a:t>
            </a:r>
            <a:r>
              <a:rPr sz="2775" i="1" spc="7" baseline="-19519" dirty="0">
                <a:solidFill>
                  <a:srgbClr val="C72D31"/>
                </a:solidFill>
                <a:latin typeface="Arial"/>
                <a:cs typeface="Arial"/>
              </a:rPr>
              <a:t>p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for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each substance, 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relationship  between </a:t>
            </a:r>
            <a:r>
              <a:rPr sz="2800" i="1" spc="5" dirty="0">
                <a:solidFill>
                  <a:srgbClr val="C72D31"/>
                </a:solidFill>
                <a:latin typeface="Arial"/>
                <a:cs typeface="Arial"/>
              </a:rPr>
              <a:t>K</a:t>
            </a:r>
            <a:r>
              <a:rPr sz="2775" i="1" spc="7" baseline="-19519" dirty="0">
                <a:solidFill>
                  <a:srgbClr val="C72D31"/>
                </a:solidFill>
                <a:latin typeface="Arial"/>
                <a:cs typeface="Arial"/>
              </a:rPr>
              <a:t>c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and </a:t>
            </a:r>
            <a:r>
              <a:rPr sz="2800" i="1" spc="5" dirty="0">
                <a:solidFill>
                  <a:srgbClr val="C72D31"/>
                </a:solidFill>
                <a:latin typeface="Arial"/>
                <a:cs typeface="Arial"/>
              </a:rPr>
              <a:t>K</a:t>
            </a:r>
            <a:r>
              <a:rPr sz="2775" spc="7" baseline="-19519" dirty="0">
                <a:solidFill>
                  <a:srgbClr val="C72D31"/>
                </a:solidFill>
                <a:latin typeface="Arial"/>
                <a:cs typeface="Arial"/>
              </a:rPr>
              <a:t>p</a:t>
            </a:r>
            <a:r>
              <a:rPr sz="2775" spc="-30" baseline="-19519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becomes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50">
              <a:latin typeface="Arial"/>
              <a:cs typeface="Arial"/>
            </a:endParaRPr>
          </a:p>
          <a:p>
            <a:pPr marR="323850" algn="ctr">
              <a:lnSpc>
                <a:spcPct val="100000"/>
              </a:lnSpc>
            </a:pPr>
            <a:r>
              <a:rPr sz="3600" i="1" spc="-5" dirty="0">
                <a:solidFill>
                  <a:srgbClr val="C72D31"/>
                </a:solidFill>
                <a:latin typeface="Arial"/>
                <a:cs typeface="Arial"/>
              </a:rPr>
              <a:t>K</a:t>
            </a:r>
            <a:r>
              <a:rPr sz="3600" i="1" spc="-7" baseline="-20833" dirty="0">
                <a:solidFill>
                  <a:srgbClr val="C72D31"/>
                </a:solidFill>
                <a:latin typeface="Arial"/>
                <a:cs typeface="Arial"/>
              </a:rPr>
              <a:t>p  </a:t>
            </a: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= </a:t>
            </a:r>
            <a:r>
              <a:rPr sz="3600" i="1" spc="-5" dirty="0">
                <a:solidFill>
                  <a:srgbClr val="C72D31"/>
                </a:solidFill>
                <a:latin typeface="Arial"/>
                <a:cs typeface="Arial"/>
              </a:rPr>
              <a:t>K</a:t>
            </a:r>
            <a:r>
              <a:rPr sz="3600" i="1" spc="-7" baseline="-20833" dirty="0">
                <a:solidFill>
                  <a:srgbClr val="C72D31"/>
                </a:solidFill>
                <a:latin typeface="Arial"/>
                <a:cs typeface="Arial"/>
              </a:rPr>
              <a:t>c</a:t>
            </a:r>
            <a:r>
              <a:rPr sz="3600" i="1" spc="-22" baseline="-20833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600" i="1" spc="-15" dirty="0">
                <a:solidFill>
                  <a:srgbClr val="C72D31"/>
                </a:solidFill>
                <a:latin typeface="Arial"/>
                <a:cs typeface="Arial"/>
              </a:rPr>
              <a:t>(RT)</a:t>
            </a:r>
            <a:r>
              <a:rPr sz="3600" spc="-22" baseline="25462" dirty="0">
                <a:solidFill>
                  <a:srgbClr val="C72D31"/>
                </a:solidFill>
                <a:latin typeface="Symbol"/>
                <a:cs typeface="Symbol"/>
              </a:rPr>
              <a:t></a:t>
            </a:r>
            <a:r>
              <a:rPr sz="3600" i="1" spc="-22" baseline="25462" dirty="0">
                <a:solidFill>
                  <a:srgbClr val="C72D31"/>
                </a:solidFill>
                <a:latin typeface="Arial"/>
                <a:cs typeface="Arial"/>
              </a:rPr>
              <a:t>n</a:t>
            </a:r>
            <a:endParaRPr sz="3600" baseline="25462">
              <a:latin typeface="Arial"/>
              <a:cs typeface="Arial"/>
            </a:endParaRPr>
          </a:p>
          <a:p>
            <a:pPr marL="330200">
              <a:lnSpc>
                <a:spcPct val="100000"/>
              </a:lnSpc>
              <a:spcBef>
                <a:spcPts val="1340"/>
              </a:spcBef>
            </a:pP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Where:</a:t>
            </a:r>
            <a:endParaRPr sz="2800">
              <a:latin typeface="Arial"/>
              <a:cs typeface="Arial"/>
            </a:endParaRPr>
          </a:p>
          <a:p>
            <a:pPr marL="130175">
              <a:lnSpc>
                <a:spcPct val="100000"/>
              </a:lnSpc>
              <a:spcBef>
                <a:spcPts val="860"/>
              </a:spcBef>
            </a:pPr>
            <a:r>
              <a:rPr sz="2400" spc="-5" dirty="0">
                <a:solidFill>
                  <a:srgbClr val="C72D31"/>
                </a:solidFill>
                <a:latin typeface="Symbol"/>
                <a:cs typeface="Symbol"/>
              </a:rPr>
              <a:t></a:t>
            </a:r>
            <a:r>
              <a:rPr sz="2400" i="1" spc="-5" dirty="0">
                <a:solidFill>
                  <a:srgbClr val="C72D31"/>
                </a:solidFill>
                <a:latin typeface="Arial"/>
                <a:cs typeface="Arial"/>
              </a:rPr>
              <a:t>n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= (moles of gaseous product) – (moles of gaseous</a:t>
            </a:r>
            <a:r>
              <a:rPr sz="2400" spc="-12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reactant)</a:t>
            </a:r>
            <a:endParaRPr sz="2400">
              <a:latin typeface="Arial"/>
              <a:cs typeface="Arial"/>
            </a:endParaRPr>
          </a:p>
          <a:p>
            <a:pPr marL="25400" marR="2475865">
              <a:lnSpc>
                <a:spcPct val="100000"/>
              </a:lnSpc>
              <a:spcBef>
                <a:spcPts val="2535"/>
              </a:spcBef>
            </a:pPr>
            <a:r>
              <a:rPr sz="2000" spc="-10" dirty="0">
                <a:latin typeface="Arial"/>
                <a:cs typeface="Arial"/>
              </a:rPr>
              <a:t>Hint: </a:t>
            </a:r>
            <a:r>
              <a:rPr sz="2000" spc="-40" dirty="0">
                <a:latin typeface="Arial"/>
                <a:cs typeface="Arial"/>
              </a:rPr>
              <a:t>‗products–reactants‘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spc="-85" dirty="0">
                <a:latin typeface="Arial"/>
                <a:cs typeface="Arial"/>
              </a:rPr>
              <a:t>‗products </a:t>
            </a:r>
            <a:r>
              <a:rPr sz="2000" spc="-15" dirty="0">
                <a:latin typeface="Arial"/>
                <a:cs typeface="Arial"/>
              </a:rPr>
              <a:t>over </a:t>
            </a:r>
            <a:r>
              <a:rPr sz="2000" spc="-5" dirty="0">
                <a:latin typeface="Arial"/>
                <a:cs typeface="Arial"/>
              </a:rPr>
              <a:t>reactants‘  </a:t>
            </a:r>
            <a:r>
              <a:rPr sz="2000" spc="-10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dirty="0">
                <a:latin typeface="Arial"/>
                <a:cs typeface="Arial"/>
              </a:rPr>
              <a:t>common theme </a:t>
            </a:r>
            <a:r>
              <a:rPr sz="2000" spc="-10" dirty="0">
                <a:latin typeface="Arial"/>
                <a:cs typeface="Arial"/>
              </a:rPr>
              <a:t>in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chemistry.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646" y="1348892"/>
            <a:ext cx="835469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2050" marR="5080" indent="-1149985">
              <a:lnSpc>
                <a:spcPct val="100000"/>
              </a:lnSpc>
              <a:spcBef>
                <a:spcPts val="105"/>
              </a:spcBef>
            </a:pPr>
            <a:r>
              <a:rPr sz="9600" dirty="0"/>
              <a:t>Heter</a:t>
            </a:r>
            <a:r>
              <a:rPr sz="9600" spc="-30" dirty="0"/>
              <a:t>o</a:t>
            </a:r>
            <a:r>
              <a:rPr sz="9600" dirty="0"/>
              <a:t>ge</a:t>
            </a:r>
            <a:r>
              <a:rPr sz="9600" spc="-30" dirty="0"/>
              <a:t>n</a:t>
            </a:r>
            <a:r>
              <a:rPr sz="9600" dirty="0"/>
              <a:t>eo</a:t>
            </a:r>
            <a:r>
              <a:rPr sz="9600" spc="-30" dirty="0"/>
              <a:t>u</a:t>
            </a:r>
            <a:r>
              <a:rPr sz="9600" dirty="0"/>
              <a:t>s  Equilibrium</a:t>
            </a:r>
            <a:endParaRPr sz="96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7256" y="5972962"/>
            <a:ext cx="8699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solidFill>
                  <a:srgbClr val="C72D31"/>
                </a:solidFill>
                <a:latin typeface="Times New Roman"/>
                <a:cs typeface="Times New Roman"/>
              </a:rPr>
              <a:t>Equilibrium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6078" y="360933"/>
            <a:ext cx="67703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The </a:t>
            </a:r>
            <a:r>
              <a:rPr sz="4400" dirty="0"/>
              <a:t>Concept </a:t>
            </a:r>
            <a:r>
              <a:rPr sz="4400" spc="-5" dirty="0"/>
              <a:t>of</a:t>
            </a:r>
            <a:r>
              <a:rPr sz="4400" spc="-15" dirty="0"/>
              <a:t> </a:t>
            </a:r>
            <a:r>
              <a:rPr sz="4400" spc="-5" dirty="0"/>
              <a:t>Equilibrium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04468" y="5204536"/>
            <a:ext cx="687641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Chemical equilibrium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occurs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when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a 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reaction and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its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reverse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reaction proceed</a:t>
            </a:r>
            <a:r>
              <a:rPr sz="2800" spc="-3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81175" y="1224025"/>
            <a:ext cx="5562600" cy="3805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4468" y="6092392"/>
            <a:ext cx="2303145" cy="424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00"/>
              </a:lnSpc>
            </a:pP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same</a:t>
            </a:r>
            <a:r>
              <a:rPr sz="2800" spc="-10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rate.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2410" marR="5080" indent="-12827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The Concentrations of Solids and  </a:t>
            </a:r>
            <a:r>
              <a:rPr sz="4400" dirty="0"/>
              <a:t>Liquids </a:t>
            </a:r>
            <a:r>
              <a:rPr sz="4400" spc="-5" dirty="0"/>
              <a:t>Are </a:t>
            </a:r>
            <a:r>
              <a:rPr sz="4400" dirty="0"/>
              <a:t>Essentially</a:t>
            </a:r>
            <a:r>
              <a:rPr sz="4400" spc="-80" dirty="0"/>
              <a:t> </a:t>
            </a:r>
            <a:r>
              <a:rPr sz="4400" dirty="0"/>
              <a:t>Constant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85468" y="1545412"/>
            <a:ext cx="7093584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Concentrations of liquids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and solids can be 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obtained by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dividing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density of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 substance by its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molar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mass—and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both of 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these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are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constants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at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constant</a:t>
            </a:r>
            <a:r>
              <a:rPr sz="2800" spc="-17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temperature.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95500" y="3746500"/>
            <a:ext cx="49022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2410" marR="5080" indent="-12827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The Concentrations of Solids and  </a:t>
            </a:r>
            <a:r>
              <a:rPr sz="4400" dirty="0"/>
              <a:t>Liquids </a:t>
            </a:r>
            <a:r>
              <a:rPr sz="4400" spc="-5" dirty="0"/>
              <a:t>Are </a:t>
            </a:r>
            <a:r>
              <a:rPr sz="4400" dirty="0"/>
              <a:t>Essentially</a:t>
            </a:r>
            <a:r>
              <a:rPr sz="4400" spc="-80" dirty="0"/>
              <a:t> </a:t>
            </a:r>
            <a:r>
              <a:rPr sz="4400" dirty="0"/>
              <a:t>Constant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09268" y="2005964"/>
            <a:ext cx="6925309" cy="1488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Therefore, the concentrations of</a:t>
            </a:r>
            <a:r>
              <a:rPr sz="3200" spc="-4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solids  and liquids do not appear in the  equilibrium</a:t>
            </a:r>
            <a:r>
              <a:rPr sz="3200" spc="-3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expression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9335" y="4039615"/>
            <a:ext cx="4942840" cy="1299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15770">
              <a:lnSpc>
                <a:spcPct val="100000"/>
              </a:lnSpc>
              <a:spcBef>
                <a:spcPts val="90"/>
              </a:spcBef>
            </a:pPr>
            <a:r>
              <a:rPr sz="4800" spc="7" baseline="13020" dirty="0">
                <a:solidFill>
                  <a:srgbClr val="C72D31"/>
                </a:solidFill>
                <a:latin typeface="Arial"/>
                <a:cs typeface="Arial"/>
              </a:rPr>
              <a:t>Pb</a:t>
            </a:r>
            <a:r>
              <a:rPr sz="3150" spc="7" baseline="46296" dirty="0">
                <a:solidFill>
                  <a:srgbClr val="C72D31"/>
                </a:solidFill>
                <a:latin typeface="Arial"/>
                <a:cs typeface="Arial"/>
              </a:rPr>
              <a:t>2+ </a:t>
            </a:r>
            <a:r>
              <a:rPr sz="2100" spc="5" dirty="0">
                <a:solidFill>
                  <a:srgbClr val="C72D31"/>
                </a:solidFill>
                <a:latin typeface="Arial"/>
                <a:cs typeface="Arial"/>
              </a:rPr>
              <a:t>(</a:t>
            </a:r>
            <a:r>
              <a:rPr sz="2100" i="1" spc="5" dirty="0">
                <a:solidFill>
                  <a:srgbClr val="C72D31"/>
                </a:solidFill>
                <a:latin typeface="Arial"/>
                <a:cs typeface="Arial"/>
              </a:rPr>
              <a:t>aq</a:t>
            </a:r>
            <a:r>
              <a:rPr sz="2100" spc="5" dirty="0">
                <a:solidFill>
                  <a:srgbClr val="C72D31"/>
                </a:solidFill>
                <a:latin typeface="Arial"/>
                <a:cs typeface="Arial"/>
              </a:rPr>
              <a:t>) </a:t>
            </a:r>
            <a:r>
              <a:rPr sz="4800" spc="-7" baseline="13020" dirty="0">
                <a:solidFill>
                  <a:srgbClr val="C72D31"/>
                </a:solidFill>
                <a:latin typeface="Arial"/>
                <a:cs typeface="Arial"/>
              </a:rPr>
              <a:t>+ 2</a:t>
            </a:r>
            <a:r>
              <a:rPr sz="4800" spc="-480" baseline="1302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4800" spc="7" baseline="13020" dirty="0">
                <a:solidFill>
                  <a:srgbClr val="C72D31"/>
                </a:solidFill>
                <a:latin typeface="Arial"/>
                <a:cs typeface="Arial"/>
              </a:rPr>
              <a:t>Cl</a:t>
            </a:r>
            <a:r>
              <a:rPr sz="3150" spc="7" baseline="46296" dirty="0">
                <a:solidFill>
                  <a:srgbClr val="C72D31"/>
                </a:solidFill>
                <a:latin typeface="Arial"/>
                <a:cs typeface="Arial"/>
              </a:rPr>
              <a:t>−</a:t>
            </a:r>
            <a:r>
              <a:rPr sz="2100" spc="5" dirty="0">
                <a:solidFill>
                  <a:srgbClr val="C72D31"/>
                </a:solidFill>
                <a:latin typeface="Arial"/>
                <a:cs typeface="Arial"/>
              </a:rPr>
              <a:t>(</a:t>
            </a:r>
            <a:r>
              <a:rPr sz="2100" i="1" spc="5" dirty="0">
                <a:solidFill>
                  <a:srgbClr val="C72D31"/>
                </a:solidFill>
                <a:latin typeface="Arial"/>
                <a:cs typeface="Arial"/>
              </a:rPr>
              <a:t>aq</a:t>
            </a:r>
            <a:r>
              <a:rPr sz="2100" spc="5" dirty="0">
                <a:solidFill>
                  <a:srgbClr val="C72D31"/>
                </a:solidFill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360"/>
              </a:spcBef>
            </a:pPr>
            <a:r>
              <a:rPr sz="3200" i="1" spc="5" dirty="0">
                <a:solidFill>
                  <a:srgbClr val="C72D31"/>
                </a:solidFill>
                <a:latin typeface="Arial"/>
                <a:cs typeface="Arial"/>
              </a:rPr>
              <a:t>K</a:t>
            </a:r>
            <a:r>
              <a:rPr sz="3150" i="1" spc="7" baseline="-19841" dirty="0">
                <a:solidFill>
                  <a:srgbClr val="C72D31"/>
                </a:solidFill>
                <a:latin typeface="Arial"/>
                <a:cs typeface="Arial"/>
              </a:rPr>
              <a:t>c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= </a:t>
            </a:r>
            <a:r>
              <a:rPr sz="3200" dirty="0">
                <a:solidFill>
                  <a:srgbClr val="C72D31"/>
                </a:solidFill>
                <a:latin typeface="Arial"/>
                <a:cs typeface="Arial"/>
              </a:rPr>
              <a:t>[Pb</a:t>
            </a:r>
            <a:r>
              <a:rPr sz="3150" baseline="25132" dirty="0">
                <a:solidFill>
                  <a:srgbClr val="C72D31"/>
                </a:solidFill>
                <a:latin typeface="Arial"/>
                <a:cs typeface="Arial"/>
              </a:rPr>
              <a:t>2+</a:t>
            </a:r>
            <a:r>
              <a:rPr sz="3200" dirty="0">
                <a:solidFill>
                  <a:srgbClr val="C72D31"/>
                </a:solidFill>
                <a:latin typeface="Arial"/>
                <a:cs typeface="Arial"/>
              </a:rPr>
              <a:t>]</a:t>
            </a:r>
            <a:r>
              <a:rPr sz="3200" spc="-29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C72D31"/>
                </a:solidFill>
                <a:latin typeface="Arial"/>
                <a:cs typeface="Arial"/>
              </a:rPr>
              <a:t>[Cl</a:t>
            </a:r>
            <a:r>
              <a:rPr sz="3150" spc="7" baseline="25132" dirty="0">
                <a:solidFill>
                  <a:srgbClr val="C72D31"/>
                </a:solidFill>
                <a:latin typeface="Arial"/>
                <a:cs typeface="Arial"/>
              </a:rPr>
              <a:t>−</a:t>
            </a:r>
            <a:r>
              <a:rPr sz="3200" spc="5" dirty="0">
                <a:solidFill>
                  <a:srgbClr val="C72D31"/>
                </a:solidFill>
                <a:latin typeface="Arial"/>
                <a:cs typeface="Arial"/>
              </a:rPr>
              <a:t>]</a:t>
            </a:r>
            <a:r>
              <a:rPr sz="3150" spc="7" baseline="25132" dirty="0">
                <a:solidFill>
                  <a:srgbClr val="C72D31"/>
                </a:solidFill>
                <a:latin typeface="Arial"/>
                <a:cs typeface="Arial"/>
              </a:rPr>
              <a:t>2</a:t>
            </a:r>
            <a:endParaRPr sz="3150" baseline="2513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1346" y="3942079"/>
            <a:ext cx="150241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C72D31"/>
                </a:solidFill>
                <a:latin typeface="Arial"/>
                <a:cs typeface="Arial"/>
              </a:rPr>
              <a:t>PbCl</a:t>
            </a:r>
            <a:r>
              <a:rPr sz="3150" baseline="-19841" dirty="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sz="3150" spc="-82" baseline="-19841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150" spc="30" baseline="-19841" dirty="0">
                <a:solidFill>
                  <a:srgbClr val="C72D31"/>
                </a:solidFill>
                <a:latin typeface="Arial"/>
                <a:cs typeface="Arial"/>
              </a:rPr>
              <a:t>(</a:t>
            </a:r>
            <a:r>
              <a:rPr sz="3150" i="1" spc="30" baseline="-19841" dirty="0">
                <a:solidFill>
                  <a:srgbClr val="C72D31"/>
                </a:solidFill>
                <a:latin typeface="Arial"/>
                <a:cs typeface="Arial"/>
              </a:rPr>
              <a:t>s</a:t>
            </a:r>
            <a:r>
              <a:rPr sz="3150" spc="30" baseline="-19841" dirty="0">
                <a:solidFill>
                  <a:srgbClr val="C72D31"/>
                </a:solidFill>
                <a:latin typeface="Arial"/>
                <a:cs typeface="Arial"/>
              </a:rPr>
              <a:t>)</a:t>
            </a:r>
            <a:endParaRPr sz="3150" baseline="-19841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95600" y="4114800"/>
            <a:ext cx="1587500" cy="21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3868" y="1621612"/>
            <a:ext cx="6739890" cy="1307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As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long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as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some CaCO</a:t>
            </a:r>
            <a:r>
              <a:rPr sz="2775" baseline="-19519" dirty="0">
                <a:solidFill>
                  <a:srgbClr val="C72D31"/>
                </a:solidFill>
                <a:latin typeface="Arial"/>
                <a:cs typeface="Arial"/>
              </a:rPr>
              <a:t>3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or CaO remain in 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system,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amount of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CO</a:t>
            </a:r>
            <a:r>
              <a:rPr sz="2775" spc="7" baseline="-21021" dirty="0">
                <a:solidFill>
                  <a:srgbClr val="C72D31"/>
                </a:solidFill>
                <a:latin typeface="Arial"/>
                <a:cs typeface="Arial"/>
              </a:rPr>
              <a:t>2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above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solid </a:t>
            </a:r>
            <a:r>
              <a:rPr sz="2800" spc="-10" dirty="0">
                <a:solidFill>
                  <a:srgbClr val="C72D31"/>
                </a:solidFill>
                <a:latin typeface="Arial"/>
                <a:cs typeface="Arial"/>
              </a:rPr>
              <a:t>will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remain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</a:t>
            </a:r>
            <a:r>
              <a:rPr sz="2800" spc="1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same.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400" y="3276536"/>
            <a:ext cx="4244331" cy="2700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7667" y="475233"/>
            <a:ext cx="21678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000" spc="10" dirty="0">
                <a:solidFill>
                  <a:srgbClr val="C72D31"/>
                </a:solidFill>
                <a:latin typeface="Arial"/>
                <a:cs typeface="Arial"/>
              </a:rPr>
              <a:t>CaCO</a:t>
            </a:r>
            <a:r>
              <a:rPr sz="3975" spc="15" baseline="-20964" dirty="0">
                <a:solidFill>
                  <a:srgbClr val="C72D31"/>
                </a:solidFill>
                <a:latin typeface="Arial"/>
                <a:cs typeface="Arial"/>
              </a:rPr>
              <a:t>3</a:t>
            </a:r>
            <a:r>
              <a:rPr sz="3975" spc="-142" baseline="-20964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975" spc="7" baseline="-20964" dirty="0">
                <a:solidFill>
                  <a:srgbClr val="C72D31"/>
                </a:solidFill>
                <a:latin typeface="Arial"/>
                <a:cs typeface="Arial"/>
              </a:rPr>
              <a:t>(</a:t>
            </a:r>
            <a:r>
              <a:rPr sz="3975" i="1" spc="7" baseline="-20964" dirty="0">
                <a:solidFill>
                  <a:srgbClr val="C72D31"/>
                </a:solidFill>
                <a:latin typeface="Arial"/>
                <a:cs typeface="Arial"/>
              </a:rPr>
              <a:t>s</a:t>
            </a:r>
            <a:r>
              <a:rPr sz="3975" spc="7" baseline="-20964" dirty="0">
                <a:solidFill>
                  <a:srgbClr val="C72D31"/>
                </a:solidFill>
                <a:latin typeface="Arial"/>
                <a:cs typeface="Arial"/>
              </a:rPr>
              <a:t>)</a:t>
            </a:r>
            <a:endParaRPr sz="3975" baseline="-2096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5041" y="600582"/>
            <a:ext cx="35617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638300" algn="l"/>
              </a:tabLst>
            </a:pPr>
            <a:r>
              <a:rPr sz="6000" spc="7" baseline="13888" dirty="0">
                <a:solidFill>
                  <a:srgbClr val="C72D31"/>
                </a:solidFill>
                <a:latin typeface="Arial"/>
                <a:cs typeface="Arial"/>
              </a:rPr>
              <a:t>CO</a:t>
            </a:r>
            <a:r>
              <a:rPr sz="2650" spc="5" dirty="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sz="2650" spc="-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650" spc="5" dirty="0">
                <a:solidFill>
                  <a:srgbClr val="C72D31"/>
                </a:solidFill>
                <a:latin typeface="Arial"/>
                <a:cs typeface="Arial"/>
              </a:rPr>
              <a:t>(</a:t>
            </a:r>
            <a:r>
              <a:rPr sz="2650" i="1" spc="5" dirty="0">
                <a:solidFill>
                  <a:srgbClr val="C72D31"/>
                </a:solidFill>
                <a:latin typeface="Arial"/>
                <a:cs typeface="Arial"/>
              </a:rPr>
              <a:t>g</a:t>
            </a:r>
            <a:r>
              <a:rPr sz="2650" spc="5" dirty="0">
                <a:solidFill>
                  <a:srgbClr val="C72D31"/>
                </a:solidFill>
                <a:latin typeface="Arial"/>
                <a:cs typeface="Arial"/>
              </a:rPr>
              <a:t>)	</a:t>
            </a:r>
            <a:r>
              <a:rPr sz="6000" baseline="13888" dirty="0">
                <a:solidFill>
                  <a:srgbClr val="C72D31"/>
                </a:solidFill>
                <a:latin typeface="Arial"/>
                <a:cs typeface="Arial"/>
              </a:rPr>
              <a:t>+</a:t>
            </a:r>
            <a:r>
              <a:rPr sz="6000" spc="-75" baseline="13888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6000" spc="7" baseline="13888" dirty="0">
                <a:solidFill>
                  <a:srgbClr val="C72D31"/>
                </a:solidFill>
                <a:latin typeface="Arial"/>
                <a:cs typeface="Arial"/>
              </a:rPr>
              <a:t>CaO</a:t>
            </a:r>
            <a:r>
              <a:rPr sz="2650" spc="5" dirty="0">
                <a:solidFill>
                  <a:srgbClr val="C72D31"/>
                </a:solidFill>
                <a:latin typeface="Arial"/>
                <a:cs typeface="Arial"/>
              </a:rPr>
              <a:t>(</a:t>
            </a:r>
            <a:r>
              <a:rPr sz="2650" i="1" spc="5" dirty="0">
                <a:solidFill>
                  <a:srgbClr val="C72D31"/>
                </a:solidFill>
                <a:latin typeface="Arial"/>
                <a:cs typeface="Arial"/>
              </a:rPr>
              <a:t>s</a:t>
            </a:r>
            <a:r>
              <a:rPr sz="2650" spc="5" dirty="0">
                <a:solidFill>
                  <a:srgbClr val="C72D31"/>
                </a:solidFill>
                <a:latin typeface="Arial"/>
                <a:cs typeface="Arial"/>
              </a:rPr>
              <a:t>)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95600" y="685800"/>
            <a:ext cx="1981200" cy="269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951" y="2209783"/>
            <a:ext cx="4423990" cy="1982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598" y="253949"/>
            <a:ext cx="8354059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7315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What Are the </a:t>
            </a:r>
            <a:r>
              <a:rPr sz="4400" dirty="0"/>
              <a:t>Equilibrium  </a:t>
            </a:r>
            <a:r>
              <a:rPr sz="4400" spc="-5" dirty="0"/>
              <a:t>Expressions for These</a:t>
            </a:r>
            <a:r>
              <a:rPr sz="4400" spc="5" dirty="0"/>
              <a:t> </a:t>
            </a:r>
            <a:r>
              <a:rPr sz="4400" dirty="0"/>
              <a:t>Equilibria?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044" y="481329"/>
            <a:ext cx="6145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000000"/>
                </a:solidFill>
              </a:rPr>
              <a:t>The </a:t>
            </a:r>
            <a:r>
              <a:rPr sz="2400" dirty="0">
                <a:solidFill>
                  <a:srgbClr val="000000"/>
                </a:solidFill>
              </a:rPr>
              <a:t>real scoop: units of </a:t>
            </a:r>
            <a:r>
              <a:rPr sz="2400" spc="-5" dirty="0">
                <a:solidFill>
                  <a:srgbClr val="000000"/>
                </a:solidFill>
              </a:rPr>
              <a:t>equilibrium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constants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58800" y="2374900"/>
            <a:ext cx="2794000" cy="120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32500" y="2444750"/>
            <a:ext cx="2082800" cy="104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1435684"/>
            <a:ext cx="6812280" cy="2715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Equilibrium </a:t>
            </a:r>
            <a:r>
              <a:rPr sz="2400" dirty="0">
                <a:latin typeface="Arial"/>
                <a:cs typeface="Arial"/>
              </a:rPr>
              <a:t>constants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i="1" spc="-5" dirty="0">
                <a:latin typeface="Arial"/>
                <a:cs typeface="Arial"/>
              </a:rPr>
              <a:t>really </a:t>
            </a:r>
            <a:r>
              <a:rPr sz="2400" spc="5" dirty="0">
                <a:latin typeface="Arial"/>
                <a:cs typeface="Arial"/>
              </a:rPr>
              <a:t>defined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terms</a:t>
            </a:r>
            <a:endParaRPr sz="2400">
              <a:latin typeface="Arial"/>
              <a:cs typeface="Arial"/>
            </a:endParaRPr>
          </a:p>
          <a:p>
            <a:pPr marL="30162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of </a:t>
            </a:r>
            <a:r>
              <a:rPr sz="2400" b="1" spc="-15" dirty="0">
                <a:latin typeface="Arial"/>
                <a:cs typeface="Arial"/>
              </a:rPr>
              <a:t>activity</a:t>
            </a:r>
            <a:r>
              <a:rPr sz="2400" spc="-1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concentration.</a:t>
            </a:r>
            <a:endParaRPr sz="2400">
              <a:latin typeface="Arial"/>
              <a:cs typeface="Arial"/>
            </a:endParaRPr>
          </a:p>
          <a:p>
            <a:pPr marL="12700" marR="1554480" indent="3909695">
              <a:lnSpc>
                <a:spcPts val="7800"/>
              </a:lnSpc>
              <a:spcBef>
                <a:spcPts val="890"/>
              </a:spcBef>
            </a:pPr>
            <a:r>
              <a:rPr sz="2400" dirty="0">
                <a:latin typeface="Arial"/>
                <a:cs typeface="Arial"/>
              </a:rPr>
              <a:t>be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es:  </a:t>
            </a:r>
            <a:r>
              <a:rPr sz="2400" spc="-5" dirty="0">
                <a:latin typeface="Arial"/>
                <a:cs typeface="Arial"/>
              </a:rPr>
              <a:t>Activity </a:t>
            </a:r>
            <a:r>
              <a:rPr sz="2400" dirty="0">
                <a:latin typeface="Arial"/>
                <a:cs typeface="Arial"/>
              </a:rPr>
              <a:t>is unitless, so K is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unitless.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6300" y="5359400"/>
            <a:ext cx="6172200" cy="889000"/>
            <a:chOff x="876300" y="5359400"/>
            <a:chExt cx="6172200" cy="889000"/>
          </a:xfrm>
        </p:grpSpPr>
        <p:sp>
          <p:nvSpPr>
            <p:cNvPr id="7" name="object 7"/>
            <p:cNvSpPr/>
            <p:nvPr/>
          </p:nvSpPr>
          <p:spPr>
            <a:xfrm>
              <a:off x="952500" y="5359400"/>
              <a:ext cx="4584700" cy="419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6300" y="5791200"/>
              <a:ext cx="6172200" cy="457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81100" y="4267200"/>
            <a:ext cx="4521200" cy="38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4900" y="4724400"/>
            <a:ext cx="43434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0942" y="1348892"/>
            <a:ext cx="6664959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5"/>
              </a:spcBef>
            </a:pPr>
            <a:r>
              <a:rPr sz="9600" dirty="0"/>
              <a:t>Equilibrium  Calculati</a:t>
            </a:r>
            <a:r>
              <a:rPr sz="9600" spc="-30" dirty="0"/>
              <a:t>o</a:t>
            </a:r>
            <a:r>
              <a:rPr sz="9600" dirty="0"/>
              <a:t>ns</a:t>
            </a:r>
            <a:endParaRPr sz="96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577" y="360933"/>
            <a:ext cx="599249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dirty="0"/>
              <a:t>Equilibrium</a:t>
            </a:r>
            <a:r>
              <a:rPr sz="4400" spc="-95" dirty="0"/>
              <a:t> </a:t>
            </a:r>
            <a:r>
              <a:rPr sz="4400" dirty="0"/>
              <a:t>Calculations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47344" y="1296820"/>
            <a:ext cx="7916545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871855">
              <a:lnSpc>
                <a:spcPct val="110100"/>
              </a:lnSpc>
              <a:spcBef>
                <a:spcPts val="100"/>
              </a:spcBef>
            </a:pPr>
            <a:r>
              <a:rPr sz="3200" spc="-5" dirty="0">
                <a:solidFill>
                  <a:srgbClr val="0000A3"/>
                </a:solidFill>
                <a:latin typeface="Arial"/>
                <a:cs typeface="Arial"/>
              </a:rPr>
              <a:t>A </a:t>
            </a:r>
            <a:r>
              <a:rPr sz="3200" dirty="0">
                <a:solidFill>
                  <a:srgbClr val="0000A3"/>
                </a:solidFill>
                <a:latin typeface="Arial"/>
                <a:cs typeface="Arial"/>
              </a:rPr>
              <a:t>closed </a:t>
            </a:r>
            <a:r>
              <a:rPr sz="3200" spc="-10" dirty="0">
                <a:solidFill>
                  <a:srgbClr val="0000A3"/>
                </a:solidFill>
                <a:latin typeface="Arial"/>
                <a:cs typeface="Arial"/>
              </a:rPr>
              <a:t>system </a:t>
            </a:r>
            <a:r>
              <a:rPr sz="3200" dirty="0">
                <a:solidFill>
                  <a:srgbClr val="0000A3"/>
                </a:solidFill>
                <a:latin typeface="Arial"/>
                <a:cs typeface="Arial"/>
              </a:rPr>
              <a:t>initially </a:t>
            </a:r>
            <a:r>
              <a:rPr sz="3200" spc="-5" dirty="0">
                <a:solidFill>
                  <a:srgbClr val="0000A3"/>
                </a:solidFill>
                <a:latin typeface="Arial"/>
                <a:cs typeface="Arial"/>
              </a:rPr>
              <a:t>containing  1.000 x </a:t>
            </a:r>
            <a:r>
              <a:rPr sz="3200" spc="5" dirty="0">
                <a:solidFill>
                  <a:srgbClr val="0000A3"/>
                </a:solidFill>
                <a:latin typeface="Arial"/>
                <a:cs typeface="Arial"/>
              </a:rPr>
              <a:t>10</a:t>
            </a:r>
            <a:r>
              <a:rPr sz="3150" spc="7" baseline="25132" dirty="0">
                <a:solidFill>
                  <a:srgbClr val="0000A3"/>
                </a:solidFill>
                <a:latin typeface="Arial"/>
                <a:cs typeface="Arial"/>
              </a:rPr>
              <a:t>-3 </a:t>
            </a:r>
            <a:r>
              <a:rPr sz="3200" spc="-10" dirty="0">
                <a:solidFill>
                  <a:srgbClr val="0000A3"/>
                </a:solidFill>
                <a:latin typeface="Arial"/>
                <a:cs typeface="Arial"/>
              </a:rPr>
              <a:t>M </a:t>
            </a:r>
            <a:r>
              <a:rPr sz="3200" spc="5" dirty="0">
                <a:solidFill>
                  <a:srgbClr val="0000A3"/>
                </a:solidFill>
                <a:latin typeface="Arial"/>
                <a:cs typeface="Arial"/>
              </a:rPr>
              <a:t>H</a:t>
            </a:r>
            <a:r>
              <a:rPr sz="3150" spc="7" baseline="-19841" dirty="0">
                <a:solidFill>
                  <a:srgbClr val="0000A3"/>
                </a:solidFill>
                <a:latin typeface="Arial"/>
                <a:cs typeface="Arial"/>
              </a:rPr>
              <a:t>2 </a:t>
            </a:r>
            <a:r>
              <a:rPr sz="3200" spc="-5" dirty="0">
                <a:solidFill>
                  <a:srgbClr val="0000A3"/>
                </a:solidFill>
                <a:latin typeface="Arial"/>
                <a:cs typeface="Arial"/>
              </a:rPr>
              <a:t>and 2.000 x </a:t>
            </a:r>
            <a:r>
              <a:rPr sz="3200" spc="5" dirty="0">
                <a:solidFill>
                  <a:srgbClr val="0000A3"/>
                </a:solidFill>
                <a:latin typeface="Arial"/>
                <a:cs typeface="Arial"/>
              </a:rPr>
              <a:t>10</a:t>
            </a:r>
            <a:r>
              <a:rPr sz="3150" spc="7" baseline="25132" dirty="0">
                <a:solidFill>
                  <a:srgbClr val="0000A3"/>
                </a:solidFill>
                <a:latin typeface="Arial"/>
                <a:cs typeface="Arial"/>
              </a:rPr>
              <a:t>-3 </a:t>
            </a:r>
            <a:r>
              <a:rPr sz="3200" spc="-10" dirty="0">
                <a:solidFill>
                  <a:srgbClr val="0000A3"/>
                </a:solidFill>
                <a:latin typeface="Arial"/>
                <a:cs typeface="Arial"/>
              </a:rPr>
              <a:t>M</a:t>
            </a:r>
            <a:r>
              <a:rPr sz="3200" spc="-340" dirty="0">
                <a:solidFill>
                  <a:srgbClr val="0000A3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0000A3"/>
                </a:solidFill>
                <a:latin typeface="Arial"/>
                <a:cs typeface="Arial"/>
              </a:rPr>
              <a:t>I</a:t>
            </a:r>
            <a:r>
              <a:rPr sz="3150" spc="15" baseline="-19841" dirty="0">
                <a:solidFill>
                  <a:srgbClr val="0000A3"/>
                </a:solidFill>
                <a:latin typeface="Arial"/>
                <a:cs typeface="Arial"/>
              </a:rPr>
              <a:t>2</a:t>
            </a:r>
            <a:endParaRPr sz="3150" baseline="-19841">
              <a:latin typeface="Arial"/>
              <a:cs typeface="Arial"/>
            </a:endParaRPr>
          </a:p>
          <a:p>
            <a:pPr marL="25400" marR="17780">
              <a:lnSpc>
                <a:spcPct val="90000"/>
              </a:lnSpc>
              <a:spcBef>
                <a:spcPts val="770"/>
              </a:spcBef>
            </a:pPr>
            <a:r>
              <a:rPr sz="3200" spc="-5" dirty="0">
                <a:solidFill>
                  <a:srgbClr val="0000A3"/>
                </a:solidFill>
                <a:latin typeface="Arial"/>
                <a:cs typeface="Arial"/>
              </a:rPr>
              <a:t>At 448</a:t>
            </a:r>
            <a:r>
              <a:rPr sz="3200" spc="-5" dirty="0">
                <a:solidFill>
                  <a:srgbClr val="0000A3"/>
                </a:solidFill>
                <a:latin typeface="Symbol"/>
                <a:cs typeface="Symbol"/>
              </a:rPr>
              <a:t></a:t>
            </a:r>
            <a:r>
              <a:rPr sz="3200" spc="-5" dirty="0">
                <a:solidFill>
                  <a:srgbClr val="0000A3"/>
                </a:solidFill>
                <a:latin typeface="Arial"/>
                <a:cs typeface="Arial"/>
              </a:rPr>
              <a:t>C is </a:t>
            </a:r>
            <a:r>
              <a:rPr sz="3200" spc="-10" dirty="0">
                <a:solidFill>
                  <a:srgbClr val="0000A3"/>
                </a:solidFill>
                <a:latin typeface="Arial"/>
                <a:cs typeface="Arial"/>
              </a:rPr>
              <a:t>allowed </a:t>
            </a:r>
            <a:r>
              <a:rPr sz="3200" spc="-5" dirty="0">
                <a:solidFill>
                  <a:srgbClr val="0000A3"/>
                </a:solidFill>
                <a:latin typeface="Arial"/>
                <a:cs typeface="Arial"/>
              </a:rPr>
              <a:t>to reach equilibrium.  </a:t>
            </a:r>
            <a:r>
              <a:rPr sz="3200" spc="-10" dirty="0">
                <a:solidFill>
                  <a:srgbClr val="0000A3"/>
                </a:solidFill>
                <a:latin typeface="Arial"/>
                <a:cs typeface="Arial"/>
              </a:rPr>
              <a:t>Analysis </a:t>
            </a:r>
            <a:r>
              <a:rPr sz="3200" spc="-5" dirty="0">
                <a:solidFill>
                  <a:srgbClr val="0000A3"/>
                </a:solidFill>
                <a:latin typeface="Arial"/>
                <a:cs typeface="Arial"/>
              </a:rPr>
              <a:t>of the equilibrium mixture </a:t>
            </a:r>
            <a:r>
              <a:rPr sz="3200" spc="-10" dirty="0">
                <a:solidFill>
                  <a:srgbClr val="0000A3"/>
                </a:solidFill>
                <a:latin typeface="Arial"/>
                <a:cs typeface="Arial"/>
              </a:rPr>
              <a:t>shows  </a:t>
            </a:r>
            <a:r>
              <a:rPr sz="3200" spc="-5" dirty="0">
                <a:solidFill>
                  <a:srgbClr val="0000A3"/>
                </a:solidFill>
                <a:latin typeface="Arial"/>
                <a:cs typeface="Arial"/>
              </a:rPr>
              <a:t>that the concentration of HI is 1.87 x </a:t>
            </a:r>
            <a:r>
              <a:rPr sz="3200" spc="10" dirty="0">
                <a:solidFill>
                  <a:srgbClr val="0000A3"/>
                </a:solidFill>
                <a:latin typeface="Arial"/>
                <a:cs typeface="Arial"/>
              </a:rPr>
              <a:t>10</a:t>
            </a:r>
            <a:r>
              <a:rPr sz="3150" spc="15" baseline="25132" dirty="0">
                <a:solidFill>
                  <a:srgbClr val="0000A3"/>
                </a:solidFill>
                <a:latin typeface="Arial"/>
                <a:cs typeface="Arial"/>
              </a:rPr>
              <a:t>-3 </a:t>
            </a:r>
            <a:r>
              <a:rPr sz="3200" spc="-5" dirty="0">
                <a:solidFill>
                  <a:srgbClr val="0000A3"/>
                </a:solidFill>
                <a:latin typeface="Arial"/>
                <a:cs typeface="Arial"/>
              </a:rPr>
              <a:t>M.  Calculate </a:t>
            </a:r>
            <a:r>
              <a:rPr sz="3200" spc="15" dirty="0">
                <a:solidFill>
                  <a:srgbClr val="0000A3"/>
                </a:solidFill>
                <a:latin typeface="Arial"/>
                <a:cs typeface="Arial"/>
              </a:rPr>
              <a:t>K</a:t>
            </a:r>
            <a:r>
              <a:rPr sz="3150" spc="22" baseline="-19841" dirty="0">
                <a:solidFill>
                  <a:srgbClr val="0000A3"/>
                </a:solidFill>
                <a:latin typeface="Arial"/>
                <a:cs typeface="Arial"/>
              </a:rPr>
              <a:t>c </a:t>
            </a:r>
            <a:r>
              <a:rPr sz="3200" spc="-5" dirty="0">
                <a:solidFill>
                  <a:srgbClr val="0000A3"/>
                </a:solidFill>
                <a:latin typeface="Arial"/>
                <a:cs typeface="Arial"/>
              </a:rPr>
              <a:t>at </a:t>
            </a:r>
            <a:r>
              <a:rPr sz="3200" spc="-10" dirty="0">
                <a:solidFill>
                  <a:srgbClr val="0000A3"/>
                </a:solidFill>
                <a:latin typeface="Arial"/>
                <a:cs typeface="Arial"/>
              </a:rPr>
              <a:t>448</a:t>
            </a:r>
            <a:r>
              <a:rPr sz="3200" spc="-10" dirty="0">
                <a:solidFill>
                  <a:srgbClr val="0000A3"/>
                </a:solidFill>
                <a:latin typeface="Symbol"/>
                <a:cs typeface="Symbol"/>
              </a:rPr>
              <a:t></a:t>
            </a:r>
            <a:r>
              <a:rPr sz="3200" spc="-10" dirty="0">
                <a:solidFill>
                  <a:srgbClr val="0000A3"/>
                </a:solidFill>
                <a:latin typeface="Arial"/>
                <a:cs typeface="Arial"/>
              </a:rPr>
              <a:t>C </a:t>
            </a:r>
            <a:r>
              <a:rPr sz="3200" spc="-5" dirty="0">
                <a:solidFill>
                  <a:srgbClr val="0000A3"/>
                </a:solidFill>
                <a:latin typeface="Arial"/>
                <a:cs typeface="Arial"/>
              </a:rPr>
              <a:t>for the</a:t>
            </a:r>
            <a:r>
              <a:rPr sz="3200" spc="-335" dirty="0">
                <a:solidFill>
                  <a:srgbClr val="0000A3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A3"/>
                </a:solidFill>
                <a:latin typeface="Arial"/>
                <a:cs typeface="Arial"/>
              </a:rPr>
              <a:t>reaction: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0697" y="4707763"/>
            <a:ext cx="2308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23315" algn="l"/>
              </a:tabLst>
            </a:pPr>
            <a:r>
              <a:rPr sz="5400" spc="-15" baseline="13888" dirty="0">
                <a:solidFill>
                  <a:srgbClr val="C72D31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sz="2400" spc="1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(</a:t>
            </a:r>
            <a:r>
              <a:rPr sz="2400" i="1" dirty="0">
                <a:solidFill>
                  <a:srgbClr val="C72D31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)	</a:t>
            </a:r>
            <a:r>
              <a:rPr sz="5400" baseline="13888" dirty="0">
                <a:solidFill>
                  <a:srgbClr val="C72D31"/>
                </a:solidFill>
                <a:latin typeface="Arial"/>
                <a:cs typeface="Arial"/>
              </a:rPr>
              <a:t>+ I</a:t>
            </a:r>
            <a:r>
              <a:rPr sz="2400" dirty="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sz="2400" spc="-9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72D31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C72D31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C72D31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6621" y="4594986"/>
            <a:ext cx="1373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72D31"/>
                </a:solidFill>
                <a:latin typeface="Arial"/>
                <a:cs typeface="Arial"/>
              </a:rPr>
              <a:t>2 </a:t>
            </a: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HI</a:t>
            </a:r>
            <a:r>
              <a:rPr sz="3600" spc="-39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600" spc="-7" baseline="-20833" dirty="0">
                <a:solidFill>
                  <a:srgbClr val="C72D31"/>
                </a:solidFill>
                <a:latin typeface="Arial"/>
                <a:cs typeface="Arial"/>
              </a:rPr>
              <a:t>(</a:t>
            </a:r>
            <a:r>
              <a:rPr sz="3600" i="1" spc="-7" baseline="-20833" dirty="0">
                <a:solidFill>
                  <a:srgbClr val="C72D31"/>
                </a:solidFill>
                <a:latin typeface="Arial"/>
                <a:cs typeface="Arial"/>
              </a:rPr>
              <a:t>g</a:t>
            </a:r>
            <a:r>
              <a:rPr sz="3600" spc="-7" baseline="-20833" dirty="0">
                <a:solidFill>
                  <a:srgbClr val="C72D31"/>
                </a:solidFill>
                <a:latin typeface="Arial"/>
                <a:cs typeface="Arial"/>
              </a:rPr>
              <a:t>)</a:t>
            </a:r>
            <a:endParaRPr sz="3600" baseline="-20833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3700" y="4832350"/>
            <a:ext cx="1587500" cy="21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520" y="348741"/>
            <a:ext cx="41294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Do </a:t>
            </a:r>
            <a:r>
              <a:rPr spc="5" dirty="0"/>
              <a:t>We</a:t>
            </a:r>
            <a:r>
              <a:rPr spc="-65" dirty="0"/>
              <a:t> </a:t>
            </a:r>
            <a:r>
              <a:rPr spc="-25" dirty="0"/>
              <a:t>Know?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0512" y="1966912"/>
          <a:ext cx="8577580" cy="3202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4875"/>
                <a:gridCol w="2092325"/>
                <a:gridCol w="2133600"/>
                <a:gridCol w="2133600"/>
              </a:tblGrid>
              <a:tr h="742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[H</a:t>
                      </a:r>
                      <a:r>
                        <a:rPr sz="2775" baseline="-19519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],</a:t>
                      </a:r>
                      <a:r>
                        <a:rPr sz="2800" spc="-3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i="1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[I</a:t>
                      </a:r>
                      <a:r>
                        <a:rPr sz="2775" spc="7" baseline="-19519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],</a:t>
                      </a:r>
                      <a:r>
                        <a:rPr sz="2800" spc="-6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i="1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[HI],</a:t>
                      </a:r>
                      <a:r>
                        <a:rPr sz="2800" spc="-5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i="1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0000C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nitially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1.000 x</a:t>
                      </a:r>
                      <a:r>
                        <a:rPr sz="2800" spc="-8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2.000 x</a:t>
                      </a:r>
                      <a:r>
                        <a:rPr sz="2800" spc="-8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82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spc="-5" dirty="0">
                          <a:solidFill>
                            <a:srgbClr val="0000C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800" spc="-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hange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90805" marR="3098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At  </a:t>
                      </a:r>
                      <a:r>
                        <a:rPr sz="2800" spc="-5" dirty="0">
                          <a:solidFill>
                            <a:srgbClr val="0000C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quilib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ium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1.87 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2800" spc="-5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96595" y="1229309"/>
            <a:ext cx="20053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u="heavy" dirty="0">
                <a:solidFill>
                  <a:srgbClr val="0000C8"/>
                </a:solidFill>
                <a:uFill>
                  <a:solidFill>
                    <a:srgbClr val="0000C8"/>
                  </a:solidFill>
                </a:uFill>
                <a:latin typeface="Arial"/>
                <a:cs typeface="Arial"/>
              </a:rPr>
              <a:t>ICE</a:t>
            </a:r>
            <a:r>
              <a:rPr sz="2800" spc="-75" dirty="0">
                <a:solidFill>
                  <a:srgbClr val="0000C8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method: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210" y="424941"/>
            <a:ext cx="6292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873115" algn="l"/>
              </a:tabLst>
            </a:pPr>
            <a:r>
              <a:rPr dirty="0"/>
              <a:t>[HI] </a:t>
            </a:r>
            <a:r>
              <a:rPr spc="-5" dirty="0"/>
              <a:t>Increases by 1.87</a:t>
            </a:r>
            <a:r>
              <a:rPr spc="50" dirty="0"/>
              <a:t> </a:t>
            </a:r>
            <a:r>
              <a:rPr dirty="0"/>
              <a:t>x</a:t>
            </a:r>
            <a:r>
              <a:rPr spc="25" dirty="0"/>
              <a:t> </a:t>
            </a:r>
            <a:r>
              <a:rPr spc="-10" dirty="0"/>
              <a:t>10</a:t>
            </a:r>
            <a:r>
              <a:rPr sz="3600" spc="-15" baseline="25462" dirty="0"/>
              <a:t>-3	</a:t>
            </a:r>
            <a:r>
              <a:rPr sz="3600" i="1" dirty="0">
                <a:latin typeface="Arial"/>
                <a:cs typeface="Arial"/>
              </a:rPr>
              <a:t>M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0512" y="1966912"/>
          <a:ext cx="8577580" cy="3202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4875"/>
                <a:gridCol w="2092325"/>
                <a:gridCol w="2133600"/>
                <a:gridCol w="2133600"/>
              </a:tblGrid>
              <a:tr h="742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[H</a:t>
                      </a:r>
                      <a:r>
                        <a:rPr sz="2775" baseline="-19519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],</a:t>
                      </a:r>
                      <a:r>
                        <a:rPr sz="2800" spc="-3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i="1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[I</a:t>
                      </a:r>
                      <a:r>
                        <a:rPr sz="2775" spc="7" baseline="-19519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],</a:t>
                      </a:r>
                      <a:r>
                        <a:rPr sz="2800" spc="-6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i="1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[HI],</a:t>
                      </a:r>
                      <a:r>
                        <a:rPr sz="2800" spc="-5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i="1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Initially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1.000 x</a:t>
                      </a:r>
                      <a:r>
                        <a:rPr sz="2800" spc="-8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2.000 x</a:t>
                      </a:r>
                      <a:r>
                        <a:rPr sz="2800" spc="-8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82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+1.87 </a:t>
                      </a:r>
                      <a:r>
                        <a:rPr sz="2800" spc="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2800" spc="-6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90805" marR="3492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At  equilib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ium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1.87 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2800" spc="-5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667" rIns="0" bIns="0" rtlCol="0">
            <a:spAutoFit/>
          </a:bodyPr>
          <a:lstStyle/>
          <a:p>
            <a:pPr marL="1638300" marR="30480" indent="-7842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Stoichiometry tells </a:t>
            </a:r>
            <a:r>
              <a:rPr spc="-10" dirty="0"/>
              <a:t>us </a:t>
            </a:r>
            <a:r>
              <a:rPr dirty="0"/>
              <a:t>[H</a:t>
            </a:r>
            <a:r>
              <a:rPr sz="3600" baseline="-20833" dirty="0"/>
              <a:t>2</a:t>
            </a:r>
            <a:r>
              <a:rPr sz="3600" dirty="0"/>
              <a:t>] </a:t>
            </a:r>
            <a:r>
              <a:rPr sz="3600" spc="-10" dirty="0"/>
              <a:t>and </a:t>
            </a:r>
            <a:r>
              <a:rPr sz="3600" spc="5" dirty="0"/>
              <a:t>[I</a:t>
            </a:r>
            <a:r>
              <a:rPr sz="3600" spc="7" baseline="-20833" dirty="0"/>
              <a:t>2</a:t>
            </a:r>
            <a:r>
              <a:rPr sz="3600" spc="5" dirty="0"/>
              <a:t>]  </a:t>
            </a:r>
            <a:r>
              <a:rPr sz="3600" spc="-10" dirty="0"/>
              <a:t>decrease by half as</a:t>
            </a:r>
            <a:r>
              <a:rPr sz="3600" spc="50" dirty="0"/>
              <a:t> </a:t>
            </a:r>
            <a:r>
              <a:rPr sz="3600" dirty="0"/>
              <a:t>much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0512" y="1966912"/>
          <a:ext cx="8577580" cy="3202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4875"/>
                <a:gridCol w="2092325"/>
                <a:gridCol w="2133600"/>
                <a:gridCol w="2133600"/>
              </a:tblGrid>
              <a:tr h="742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73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[H</a:t>
                      </a:r>
                      <a:r>
                        <a:rPr sz="2775" baseline="-19519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],</a:t>
                      </a:r>
                      <a:r>
                        <a:rPr sz="2800" spc="-3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i="1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[I</a:t>
                      </a:r>
                      <a:r>
                        <a:rPr sz="2775" spc="7" baseline="-19519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],</a:t>
                      </a:r>
                      <a:r>
                        <a:rPr sz="2800" spc="-6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i="1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[HI],</a:t>
                      </a:r>
                      <a:r>
                        <a:rPr sz="2800" spc="-5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i="1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Initially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1.000 x</a:t>
                      </a:r>
                      <a:r>
                        <a:rPr sz="2800" spc="-12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2.000 x</a:t>
                      </a:r>
                      <a:r>
                        <a:rPr sz="2800" spc="-8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82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spc="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-9.35 x</a:t>
                      </a:r>
                      <a:r>
                        <a:rPr sz="2800" spc="-1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baseline="2552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-4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-9.35 </a:t>
                      </a:r>
                      <a:r>
                        <a:rPr sz="2800" spc="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2800" spc="-5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-4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+1.87 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2800" spc="-6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90805" marR="3492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At  equilib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ium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1.87 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2800" spc="-5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6078" y="360933"/>
            <a:ext cx="67703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The </a:t>
            </a:r>
            <a:r>
              <a:rPr sz="4400" dirty="0"/>
              <a:t>Concept </a:t>
            </a:r>
            <a:r>
              <a:rPr sz="4400" spc="-5" dirty="0"/>
              <a:t>of</a:t>
            </a:r>
            <a:r>
              <a:rPr sz="4400" spc="-15" dirty="0"/>
              <a:t> </a:t>
            </a:r>
            <a:r>
              <a:rPr sz="4400" spc="-5" dirty="0"/>
              <a:t>Equilibrium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28464" y="1316862"/>
            <a:ext cx="4154170" cy="4381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As a system  approaches</a:t>
            </a:r>
            <a:r>
              <a:rPr sz="2800" spc="-3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equilibrium,  both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forward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and 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reverse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reactions are 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occurring.</a:t>
            </a:r>
            <a:endParaRPr sz="2800">
              <a:latin typeface="Arial"/>
              <a:cs typeface="Arial"/>
            </a:endParaRPr>
          </a:p>
          <a:p>
            <a:pPr marL="356870" marR="64769" indent="-344805">
              <a:lnSpc>
                <a:spcPct val="100000"/>
              </a:lnSpc>
              <a:spcBef>
                <a:spcPts val="68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At equilibrium,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forward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reverse 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reactions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are  proceeding at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</a:t>
            </a:r>
            <a:r>
              <a:rPr sz="2800" spc="-8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same  rate.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0894" y="1828610"/>
            <a:ext cx="3846195" cy="2507615"/>
            <a:chOff x="310894" y="1828610"/>
            <a:chExt cx="3846195" cy="2507615"/>
          </a:xfrm>
        </p:grpSpPr>
        <p:sp>
          <p:nvSpPr>
            <p:cNvPr id="5" name="object 5"/>
            <p:cNvSpPr/>
            <p:nvPr/>
          </p:nvSpPr>
          <p:spPr>
            <a:xfrm>
              <a:off x="310894" y="1828610"/>
              <a:ext cx="3845705" cy="25076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05049" y="1876424"/>
              <a:ext cx="1806575" cy="2122805"/>
            </a:xfrm>
            <a:custGeom>
              <a:avLst/>
              <a:gdLst/>
              <a:ahLst/>
              <a:cxnLst/>
              <a:rect l="l" t="t" r="r" b="b"/>
              <a:pathLst>
                <a:path w="1806575" h="2122804">
                  <a:moveTo>
                    <a:pt x="1806575" y="0"/>
                  </a:moveTo>
                  <a:lnTo>
                    <a:pt x="0" y="0"/>
                  </a:lnTo>
                  <a:lnTo>
                    <a:pt x="0" y="2122551"/>
                  </a:lnTo>
                  <a:lnTo>
                    <a:pt x="1806575" y="2122551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17500" y="4800600"/>
            <a:ext cx="4152900" cy="46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667" rIns="0" bIns="0" rtlCol="0">
            <a:spAutoFit/>
          </a:bodyPr>
          <a:lstStyle/>
          <a:p>
            <a:pPr marL="153670" marR="5080" indent="320040">
              <a:lnSpc>
                <a:spcPct val="100000"/>
              </a:lnSpc>
              <a:spcBef>
                <a:spcPts val="100"/>
              </a:spcBef>
            </a:pPr>
            <a:r>
              <a:rPr dirty="0"/>
              <a:t>We can </a:t>
            </a:r>
            <a:r>
              <a:rPr spc="-5" dirty="0"/>
              <a:t>now </a:t>
            </a:r>
            <a:r>
              <a:rPr spc="-10" dirty="0"/>
              <a:t>calculate </a:t>
            </a:r>
            <a:r>
              <a:rPr dirty="0"/>
              <a:t>the </a:t>
            </a:r>
            <a:r>
              <a:rPr spc="-10" dirty="0"/>
              <a:t>equilibrium  concentrations of all </a:t>
            </a:r>
            <a:r>
              <a:rPr spc="-5" dirty="0"/>
              <a:t>three</a:t>
            </a:r>
            <a:r>
              <a:rPr spc="100" dirty="0"/>
              <a:t> </a:t>
            </a:r>
            <a:r>
              <a:rPr spc="-10" dirty="0"/>
              <a:t>compounds…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0512" y="1966912"/>
          <a:ext cx="8577580" cy="3202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4875"/>
                <a:gridCol w="2092325"/>
                <a:gridCol w="2133600"/>
                <a:gridCol w="2133600"/>
              </a:tblGrid>
              <a:tr h="742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73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[H</a:t>
                      </a:r>
                      <a:r>
                        <a:rPr sz="2775" baseline="-19519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],</a:t>
                      </a:r>
                      <a:r>
                        <a:rPr sz="2800" spc="-3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i="1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[I</a:t>
                      </a:r>
                      <a:r>
                        <a:rPr sz="2775" spc="7" baseline="-19519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],</a:t>
                      </a:r>
                      <a:r>
                        <a:rPr sz="2800" spc="-6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i="1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[HI],</a:t>
                      </a:r>
                      <a:r>
                        <a:rPr sz="2800" spc="-5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i="1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Initially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1.000 x</a:t>
                      </a:r>
                      <a:r>
                        <a:rPr sz="2800" spc="-12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2.000 x</a:t>
                      </a:r>
                      <a:r>
                        <a:rPr sz="2800" spc="-8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82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-9.35 x</a:t>
                      </a:r>
                      <a:r>
                        <a:rPr sz="2800" spc="-1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-4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-9.35 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2800" spc="-5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-4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+1.87 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2800" spc="-6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90805" marR="3492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At  equilib</a:t>
                      </a: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ium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6.5 </a:t>
                      </a:r>
                      <a:r>
                        <a:rPr sz="28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2800" spc="-7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-5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1.065 x</a:t>
                      </a:r>
                      <a:r>
                        <a:rPr sz="2800" spc="-6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spc="7" baseline="2552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1.87 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2800" spc="-5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775" baseline="25525" dirty="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214" y="424941"/>
            <a:ext cx="8403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72D31"/>
                </a:solidFill>
                <a:latin typeface="Arial"/>
                <a:cs typeface="Arial"/>
              </a:rPr>
              <a:t>…and, therefore, </a:t>
            </a: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3600" spc="-10" dirty="0">
                <a:solidFill>
                  <a:srgbClr val="C72D31"/>
                </a:solidFill>
                <a:latin typeface="Arial"/>
                <a:cs typeface="Arial"/>
              </a:rPr>
              <a:t>equilibrium </a:t>
            </a:r>
            <a:r>
              <a:rPr sz="3600" spc="-5" dirty="0">
                <a:solidFill>
                  <a:srgbClr val="C72D31"/>
                </a:solidFill>
                <a:latin typeface="Arial"/>
                <a:cs typeface="Arial"/>
              </a:rPr>
              <a:t>constant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5502" y="2372106"/>
            <a:ext cx="19494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i="1" spc="5" dirty="0">
                <a:solidFill>
                  <a:srgbClr val="C72D31"/>
                </a:solidFill>
                <a:latin typeface="Arial"/>
                <a:cs typeface="Arial"/>
              </a:rPr>
              <a:t>c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7175" y="2076144"/>
            <a:ext cx="9721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61670" algn="l"/>
              </a:tabLst>
            </a:pPr>
            <a:r>
              <a:rPr sz="4000" i="1" spc="5" dirty="0">
                <a:solidFill>
                  <a:srgbClr val="C72D31"/>
                </a:solidFill>
                <a:latin typeface="Arial"/>
                <a:cs typeface="Arial"/>
              </a:rPr>
              <a:t>K	</a:t>
            </a:r>
            <a:r>
              <a:rPr sz="4000" spc="5" dirty="0">
                <a:solidFill>
                  <a:srgbClr val="C72D31"/>
                </a:solidFill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40735" y="1771268"/>
            <a:ext cx="1666239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indent="3048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[HI]</a:t>
            </a:r>
            <a:r>
              <a:rPr sz="3975" baseline="25157" dirty="0"/>
              <a:t>2  </a:t>
            </a:r>
            <a:r>
              <a:rPr sz="4000" spc="5" dirty="0"/>
              <a:t>[H</a:t>
            </a:r>
            <a:r>
              <a:rPr sz="3975" spc="7" baseline="-20964" dirty="0"/>
              <a:t>2</a:t>
            </a:r>
            <a:r>
              <a:rPr sz="4000" spc="5" dirty="0"/>
              <a:t>]</a:t>
            </a:r>
            <a:r>
              <a:rPr sz="4000" spc="-105" dirty="0"/>
              <a:t> </a:t>
            </a:r>
            <a:r>
              <a:rPr sz="4000" spc="-5" dirty="0"/>
              <a:t>[I</a:t>
            </a:r>
            <a:r>
              <a:rPr sz="3975" spc="-7" baseline="-20964" dirty="0"/>
              <a:t>2</a:t>
            </a:r>
            <a:r>
              <a:rPr sz="4000" spc="-5" dirty="0"/>
              <a:t>]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2706751" y="2466975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5000" y="0"/>
                </a:lnTo>
              </a:path>
            </a:pathLst>
          </a:custGeom>
          <a:ln w="28575">
            <a:solidFill>
              <a:srgbClr val="C72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78176" y="4972888"/>
            <a:ext cx="117284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93090" algn="l"/>
              </a:tabLst>
            </a:pPr>
            <a:r>
              <a:rPr sz="4000" spc="5" dirty="0">
                <a:solidFill>
                  <a:srgbClr val="C72D31"/>
                </a:solidFill>
                <a:latin typeface="Arial"/>
                <a:cs typeface="Arial"/>
              </a:rPr>
              <a:t>=	51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8176" y="3676853"/>
            <a:ext cx="32321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solidFill>
                  <a:srgbClr val="C72D31"/>
                </a:solidFill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4560" y="3372104"/>
            <a:ext cx="29997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C72D31"/>
                </a:solidFill>
                <a:latin typeface="Arial"/>
                <a:cs typeface="Arial"/>
              </a:rPr>
              <a:t>(1.87 x</a:t>
            </a:r>
            <a:r>
              <a:rPr sz="4000" spc="-8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4000" spc="5" dirty="0">
                <a:solidFill>
                  <a:srgbClr val="C72D31"/>
                </a:solidFill>
                <a:latin typeface="Arial"/>
                <a:cs typeface="Arial"/>
              </a:rPr>
              <a:t>10</a:t>
            </a:r>
            <a:r>
              <a:rPr sz="3975" spc="7" baseline="25157" dirty="0">
                <a:solidFill>
                  <a:srgbClr val="C72D31"/>
                </a:solidFill>
                <a:latin typeface="Arial"/>
                <a:cs typeface="Arial"/>
              </a:rPr>
              <a:t>-3</a:t>
            </a:r>
            <a:r>
              <a:rPr sz="4000" spc="5" dirty="0">
                <a:solidFill>
                  <a:srgbClr val="C72D31"/>
                </a:solidFill>
                <a:latin typeface="Arial"/>
                <a:cs typeface="Arial"/>
              </a:rPr>
              <a:t>)</a:t>
            </a:r>
            <a:r>
              <a:rPr sz="3975" spc="7" baseline="25157" dirty="0">
                <a:solidFill>
                  <a:srgbClr val="C72D31"/>
                </a:solidFill>
                <a:latin typeface="Arial"/>
                <a:cs typeface="Arial"/>
              </a:rPr>
              <a:t>2</a:t>
            </a:r>
            <a:endParaRPr sz="3975" baseline="2515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0242" y="3981958"/>
            <a:ext cx="55448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C72D31"/>
                </a:solidFill>
                <a:latin typeface="Arial"/>
                <a:cs typeface="Arial"/>
              </a:rPr>
              <a:t>(6.5 x </a:t>
            </a:r>
            <a:r>
              <a:rPr sz="4000" spc="5" dirty="0">
                <a:solidFill>
                  <a:srgbClr val="C72D31"/>
                </a:solidFill>
                <a:latin typeface="Arial"/>
                <a:cs typeface="Arial"/>
              </a:rPr>
              <a:t>10</a:t>
            </a:r>
            <a:r>
              <a:rPr sz="3975" spc="7" baseline="25157" dirty="0">
                <a:solidFill>
                  <a:srgbClr val="C72D31"/>
                </a:solidFill>
                <a:latin typeface="Arial"/>
                <a:cs typeface="Arial"/>
              </a:rPr>
              <a:t>-5</a:t>
            </a:r>
            <a:r>
              <a:rPr sz="4000" spc="5" dirty="0">
                <a:solidFill>
                  <a:srgbClr val="C72D31"/>
                </a:solidFill>
                <a:latin typeface="Arial"/>
                <a:cs typeface="Arial"/>
              </a:rPr>
              <a:t>)(1.065 </a:t>
            </a:r>
            <a:r>
              <a:rPr sz="4000" dirty="0">
                <a:solidFill>
                  <a:srgbClr val="C72D31"/>
                </a:solidFill>
                <a:latin typeface="Arial"/>
                <a:cs typeface="Arial"/>
              </a:rPr>
              <a:t>x</a:t>
            </a:r>
            <a:r>
              <a:rPr sz="4000" spc="-10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4000" spc="5" dirty="0">
                <a:solidFill>
                  <a:srgbClr val="C72D31"/>
                </a:solidFill>
                <a:latin typeface="Arial"/>
                <a:cs typeface="Arial"/>
              </a:rPr>
              <a:t>10</a:t>
            </a:r>
            <a:r>
              <a:rPr sz="3975" spc="7" baseline="25157" dirty="0">
                <a:solidFill>
                  <a:srgbClr val="C72D31"/>
                </a:solidFill>
                <a:latin typeface="Arial"/>
                <a:cs typeface="Arial"/>
              </a:rPr>
              <a:t>-3</a:t>
            </a:r>
            <a:r>
              <a:rPr sz="4000" spc="5" dirty="0">
                <a:solidFill>
                  <a:srgbClr val="C72D31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06776" y="403860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0" y="0"/>
                </a:moveTo>
                <a:lnTo>
                  <a:pt x="5715000" y="0"/>
                </a:lnTo>
              </a:path>
            </a:pathLst>
          </a:custGeom>
          <a:ln w="22225">
            <a:solidFill>
              <a:srgbClr val="C72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0922" y="360933"/>
            <a:ext cx="658368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The </a:t>
            </a:r>
            <a:r>
              <a:rPr sz="4400" dirty="0"/>
              <a:t>Reaction </a:t>
            </a:r>
            <a:r>
              <a:rPr sz="4400" spc="-5" dirty="0"/>
              <a:t>Quotient</a:t>
            </a:r>
            <a:r>
              <a:rPr sz="4400" spc="-30" dirty="0"/>
              <a:t> </a:t>
            </a:r>
            <a:r>
              <a:rPr sz="4400" spc="-5" dirty="0"/>
              <a:t>(</a:t>
            </a:r>
            <a:r>
              <a:rPr sz="4400" i="1" spc="-5" dirty="0">
                <a:latin typeface="Arial"/>
                <a:cs typeface="Arial"/>
              </a:rPr>
              <a:t>Q</a:t>
            </a:r>
            <a:r>
              <a:rPr sz="4400" spc="-5" dirty="0"/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44" y="2005964"/>
            <a:ext cx="7288530" cy="3537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114935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To calculate </a:t>
            </a:r>
            <a:r>
              <a:rPr sz="3200" i="1" spc="-15" dirty="0">
                <a:solidFill>
                  <a:srgbClr val="C72D31"/>
                </a:solidFill>
                <a:latin typeface="Arial"/>
                <a:cs typeface="Arial"/>
              </a:rPr>
              <a:t>Q</a:t>
            </a:r>
            <a:r>
              <a:rPr sz="3200" spc="-15" dirty="0">
                <a:solidFill>
                  <a:srgbClr val="C72D31"/>
                </a:solidFill>
                <a:latin typeface="Arial"/>
                <a:cs typeface="Arial"/>
              </a:rPr>
              <a:t>,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one substitutes the  initial concentrations on reactants</a:t>
            </a:r>
            <a:r>
              <a:rPr sz="3200" spc="-5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and  products into the equilibrium  expression.</a:t>
            </a:r>
            <a:endParaRPr sz="3200">
              <a:latin typeface="Arial"/>
              <a:cs typeface="Arial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7505" algn="l"/>
              </a:tabLst>
            </a:pPr>
            <a:r>
              <a:rPr sz="3200" i="1" spc="-10" dirty="0">
                <a:solidFill>
                  <a:srgbClr val="C72D31"/>
                </a:solidFill>
                <a:latin typeface="Arial"/>
                <a:cs typeface="Arial"/>
              </a:rPr>
              <a:t>Q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gives the same ratio the equilibrium  expression gives, but for a </a:t>
            </a:r>
            <a:r>
              <a:rPr sz="3200" spc="-10" dirty="0">
                <a:solidFill>
                  <a:srgbClr val="C72D31"/>
                </a:solidFill>
                <a:latin typeface="Arial"/>
                <a:cs typeface="Arial"/>
              </a:rPr>
              <a:t>system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that  </a:t>
            </a:r>
            <a:r>
              <a:rPr sz="3200" dirty="0">
                <a:solidFill>
                  <a:srgbClr val="C72D31"/>
                </a:solidFill>
                <a:latin typeface="Arial"/>
                <a:cs typeface="Arial"/>
              </a:rPr>
              <a:t>is </a:t>
            </a:r>
            <a:r>
              <a:rPr sz="3200" i="1" spc="-10" dirty="0">
                <a:solidFill>
                  <a:srgbClr val="C72D31"/>
                </a:solidFill>
                <a:latin typeface="Arial"/>
                <a:cs typeface="Arial"/>
              </a:rPr>
              <a:t>not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at</a:t>
            </a:r>
            <a:r>
              <a:rPr sz="3200" spc="-2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equilibrium.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If </a:t>
            </a:r>
            <a:r>
              <a:rPr i="1" dirty="0">
                <a:latin typeface="Arial"/>
                <a:cs typeface="Arial"/>
              </a:rPr>
              <a:t>Q </a:t>
            </a:r>
            <a:r>
              <a:rPr dirty="0"/>
              <a:t>=</a:t>
            </a:r>
            <a:r>
              <a:rPr spc="-90" dirty="0"/>
              <a:t> </a:t>
            </a:r>
            <a:r>
              <a:rPr i="1" spc="-5" dirty="0">
                <a:latin typeface="Arial"/>
                <a:cs typeface="Arial"/>
              </a:rPr>
              <a:t>K</a:t>
            </a:r>
            <a:r>
              <a:rPr spc="-5" dirty="0"/>
              <a:t>,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4217" y="958418"/>
            <a:ext cx="56546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3600" spc="-10" dirty="0">
                <a:solidFill>
                  <a:srgbClr val="C72D31"/>
                </a:solidFill>
                <a:latin typeface="Arial"/>
                <a:cs typeface="Arial"/>
              </a:rPr>
              <a:t>system </a:t>
            </a: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is </a:t>
            </a:r>
            <a:r>
              <a:rPr sz="3600" spc="-10" dirty="0">
                <a:solidFill>
                  <a:srgbClr val="C72D31"/>
                </a:solidFill>
                <a:latin typeface="Arial"/>
                <a:cs typeface="Arial"/>
              </a:rPr>
              <a:t>at equilibrium.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18192" y="1981200"/>
            <a:ext cx="4314190" cy="4404360"/>
            <a:chOff x="2418192" y="1981200"/>
            <a:chExt cx="4314190" cy="4404360"/>
          </a:xfrm>
        </p:grpSpPr>
        <p:sp>
          <p:nvSpPr>
            <p:cNvPr id="5" name="object 5"/>
            <p:cNvSpPr/>
            <p:nvPr/>
          </p:nvSpPr>
          <p:spPr>
            <a:xfrm>
              <a:off x="2418192" y="1981200"/>
              <a:ext cx="4313611" cy="4404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24176" y="2028824"/>
              <a:ext cx="4281805" cy="4348480"/>
            </a:xfrm>
            <a:custGeom>
              <a:avLst/>
              <a:gdLst/>
              <a:ahLst/>
              <a:cxnLst/>
              <a:rect l="l" t="t" r="r" b="b"/>
              <a:pathLst>
                <a:path w="4281805" h="4348480">
                  <a:moveTo>
                    <a:pt x="1295400" y="3305175"/>
                  </a:moveTo>
                  <a:lnTo>
                    <a:pt x="0" y="3305175"/>
                  </a:lnTo>
                  <a:lnTo>
                    <a:pt x="0" y="4348162"/>
                  </a:lnTo>
                  <a:lnTo>
                    <a:pt x="1295400" y="4348162"/>
                  </a:lnTo>
                  <a:lnTo>
                    <a:pt x="1295400" y="3305175"/>
                  </a:lnTo>
                  <a:close/>
                </a:path>
                <a:path w="4281805" h="4348480">
                  <a:moveTo>
                    <a:pt x="1630299" y="928751"/>
                  </a:moveTo>
                  <a:lnTo>
                    <a:pt x="90424" y="928751"/>
                  </a:lnTo>
                  <a:lnTo>
                    <a:pt x="90424" y="3240151"/>
                  </a:lnTo>
                  <a:lnTo>
                    <a:pt x="1630299" y="3240151"/>
                  </a:lnTo>
                  <a:lnTo>
                    <a:pt x="1630299" y="928751"/>
                  </a:lnTo>
                  <a:close/>
                </a:path>
                <a:path w="4281805" h="4348480">
                  <a:moveTo>
                    <a:pt x="4205224" y="0"/>
                  </a:moveTo>
                  <a:lnTo>
                    <a:pt x="2741549" y="0"/>
                  </a:lnTo>
                  <a:lnTo>
                    <a:pt x="2741549" y="3237230"/>
                  </a:lnTo>
                  <a:lnTo>
                    <a:pt x="4205224" y="3237230"/>
                  </a:lnTo>
                  <a:lnTo>
                    <a:pt x="4205224" y="0"/>
                  </a:lnTo>
                  <a:close/>
                </a:path>
                <a:path w="4281805" h="4348480">
                  <a:moveTo>
                    <a:pt x="4281424" y="3310763"/>
                  </a:moveTo>
                  <a:lnTo>
                    <a:pt x="2986024" y="3310763"/>
                  </a:lnTo>
                  <a:lnTo>
                    <a:pt x="2986024" y="4267200"/>
                  </a:lnTo>
                  <a:lnTo>
                    <a:pt x="4281424" y="4267200"/>
                  </a:lnTo>
                  <a:lnTo>
                    <a:pt x="4281424" y="3310763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5339588"/>
              <a:ext cx="1295400" cy="956944"/>
            </a:xfrm>
            <a:custGeom>
              <a:avLst/>
              <a:gdLst/>
              <a:ahLst/>
              <a:cxnLst/>
              <a:rect l="l" t="t" r="r" b="b"/>
              <a:pathLst>
                <a:path w="1295400" h="956945">
                  <a:moveTo>
                    <a:pt x="0" y="956437"/>
                  </a:moveTo>
                  <a:lnTo>
                    <a:pt x="1295400" y="956437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95643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598" y="196037"/>
            <a:ext cx="683196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4079"/>
              </a:lnSpc>
              <a:spcBef>
                <a:spcPts val="100"/>
              </a:spcBef>
            </a:pP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If </a:t>
            </a:r>
            <a:r>
              <a:rPr sz="3600" i="1" dirty="0">
                <a:solidFill>
                  <a:srgbClr val="C72D31"/>
                </a:solidFill>
                <a:latin typeface="Arial"/>
                <a:cs typeface="Arial"/>
              </a:rPr>
              <a:t>Q </a:t>
            </a: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&gt;</a:t>
            </a:r>
            <a:r>
              <a:rPr sz="3600" spc="-2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600" i="1" spc="-5" dirty="0">
                <a:solidFill>
                  <a:srgbClr val="C72D31"/>
                </a:solidFill>
                <a:latin typeface="Arial"/>
                <a:cs typeface="Arial"/>
              </a:rPr>
              <a:t>K</a:t>
            </a:r>
            <a:r>
              <a:rPr sz="3600" spc="-5" dirty="0">
                <a:solidFill>
                  <a:srgbClr val="C72D31"/>
                </a:solidFill>
                <a:latin typeface="Arial"/>
                <a:cs typeface="Arial"/>
              </a:rPr>
              <a:t>,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4079"/>
              </a:lnSpc>
            </a:pPr>
            <a:r>
              <a:rPr sz="3600" spc="-5" dirty="0">
                <a:solidFill>
                  <a:srgbClr val="C72D31"/>
                </a:solidFill>
                <a:latin typeface="Arial"/>
                <a:cs typeface="Arial"/>
              </a:rPr>
              <a:t>there </a:t>
            </a:r>
            <a:r>
              <a:rPr sz="3600" spc="-10" dirty="0">
                <a:solidFill>
                  <a:srgbClr val="C72D31"/>
                </a:solidFill>
                <a:latin typeface="Arial"/>
                <a:cs typeface="Arial"/>
              </a:rPr>
              <a:t>is </a:t>
            </a:r>
            <a:r>
              <a:rPr sz="3600" spc="-5" dirty="0">
                <a:solidFill>
                  <a:srgbClr val="C72D31"/>
                </a:solidFill>
                <a:latin typeface="Arial"/>
                <a:cs typeface="Arial"/>
              </a:rPr>
              <a:t>too </a:t>
            </a: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much </a:t>
            </a:r>
            <a:r>
              <a:rPr sz="3600" spc="-10" dirty="0">
                <a:solidFill>
                  <a:srgbClr val="C72D31"/>
                </a:solidFill>
                <a:latin typeface="Arial"/>
                <a:cs typeface="Arial"/>
              </a:rPr>
              <a:t>product and</a:t>
            </a:r>
            <a:r>
              <a:rPr sz="3600" spc="1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the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spc="-10" dirty="0">
                <a:solidFill>
                  <a:srgbClr val="C72D31"/>
                </a:solidFill>
                <a:latin typeface="Arial"/>
                <a:cs typeface="Arial"/>
              </a:rPr>
              <a:t>equilibrium </a:t>
            </a:r>
            <a:r>
              <a:rPr sz="3600" spc="-5" dirty="0">
                <a:solidFill>
                  <a:srgbClr val="C72D31"/>
                </a:solidFill>
                <a:latin typeface="Arial"/>
                <a:cs typeface="Arial"/>
              </a:rPr>
              <a:t>shifts </a:t>
            </a: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to the</a:t>
            </a:r>
            <a:r>
              <a:rPr sz="3600" spc="2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left.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18192" y="1981200"/>
            <a:ext cx="4314190" cy="4419600"/>
            <a:chOff x="2418192" y="1981200"/>
            <a:chExt cx="4314190" cy="4419600"/>
          </a:xfrm>
        </p:grpSpPr>
        <p:sp>
          <p:nvSpPr>
            <p:cNvPr id="4" name="object 4"/>
            <p:cNvSpPr/>
            <p:nvPr/>
          </p:nvSpPr>
          <p:spPr>
            <a:xfrm>
              <a:off x="2418192" y="1981200"/>
              <a:ext cx="4313611" cy="4404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8399" y="2895600"/>
              <a:ext cx="2681605" cy="3505200"/>
            </a:xfrm>
            <a:custGeom>
              <a:avLst/>
              <a:gdLst/>
              <a:ahLst/>
              <a:cxnLst/>
              <a:rect l="l" t="t" r="r" b="b"/>
              <a:pathLst>
                <a:path w="2681604" h="3505200">
                  <a:moveTo>
                    <a:pt x="2681351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2681351" y="3505200"/>
                  </a:lnTo>
                  <a:lnTo>
                    <a:pt x="2681351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0630" y="196037"/>
            <a:ext cx="708469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079"/>
              </a:lnSpc>
              <a:spcBef>
                <a:spcPts val="100"/>
              </a:spcBef>
            </a:pP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If </a:t>
            </a:r>
            <a:r>
              <a:rPr sz="3600" i="1" dirty="0">
                <a:solidFill>
                  <a:srgbClr val="C72D31"/>
                </a:solidFill>
                <a:latin typeface="Arial"/>
                <a:cs typeface="Arial"/>
              </a:rPr>
              <a:t>Q </a:t>
            </a: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&lt;</a:t>
            </a:r>
            <a:r>
              <a:rPr sz="3600" spc="-2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600" i="1" spc="-5" dirty="0">
                <a:solidFill>
                  <a:srgbClr val="C72D31"/>
                </a:solidFill>
                <a:latin typeface="Arial"/>
                <a:cs typeface="Arial"/>
              </a:rPr>
              <a:t>K</a:t>
            </a:r>
            <a:r>
              <a:rPr sz="3600" spc="-5" dirty="0">
                <a:solidFill>
                  <a:srgbClr val="C72D31"/>
                </a:solidFill>
                <a:latin typeface="Arial"/>
                <a:cs typeface="Arial"/>
              </a:rPr>
              <a:t>,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4079"/>
              </a:lnSpc>
            </a:pPr>
            <a:r>
              <a:rPr sz="3600" spc="-5" dirty="0">
                <a:solidFill>
                  <a:srgbClr val="C72D31"/>
                </a:solidFill>
                <a:latin typeface="Arial"/>
                <a:cs typeface="Arial"/>
              </a:rPr>
              <a:t>there </a:t>
            </a:r>
            <a:r>
              <a:rPr sz="3600" spc="-10" dirty="0">
                <a:solidFill>
                  <a:srgbClr val="C72D31"/>
                </a:solidFill>
                <a:latin typeface="Arial"/>
                <a:cs typeface="Arial"/>
              </a:rPr>
              <a:t>is </a:t>
            </a:r>
            <a:r>
              <a:rPr sz="3600" spc="-5" dirty="0">
                <a:solidFill>
                  <a:srgbClr val="C72D31"/>
                </a:solidFill>
                <a:latin typeface="Arial"/>
                <a:cs typeface="Arial"/>
              </a:rPr>
              <a:t>too </a:t>
            </a: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much </a:t>
            </a:r>
            <a:r>
              <a:rPr sz="3600" spc="-5" dirty="0">
                <a:solidFill>
                  <a:srgbClr val="C72D31"/>
                </a:solidFill>
                <a:latin typeface="Arial"/>
                <a:cs typeface="Arial"/>
              </a:rPr>
              <a:t>reactant, and</a:t>
            </a:r>
            <a:r>
              <a:rPr sz="3600" spc="-2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C72D31"/>
                </a:solidFill>
                <a:latin typeface="Arial"/>
                <a:cs typeface="Arial"/>
              </a:rPr>
              <a:t>the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spc="-10" dirty="0">
                <a:solidFill>
                  <a:srgbClr val="C72D31"/>
                </a:solidFill>
                <a:latin typeface="Arial"/>
                <a:cs typeface="Arial"/>
              </a:rPr>
              <a:t>equilibrium </a:t>
            </a:r>
            <a:r>
              <a:rPr sz="3600" spc="-5" dirty="0">
                <a:solidFill>
                  <a:srgbClr val="C72D31"/>
                </a:solidFill>
                <a:latin typeface="Arial"/>
                <a:cs typeface="Arial"/>
              </a:rPr>
              <a:t>shifts </a:t>
            </a:r>
            <a:r>
              <a:rPr sz="3600" dirty="0">
                <a:solidFill>
                  <a:srgbClr val="C72D31"/>
                </a:solidFill>
                <a:latin typeface="Arial"/>
                <a:cs typeface="Arial"/>
              </a:rPr>
              <a:t>to the</a:t>
            </a:r>
            <a:r>
              <a:rPr sz="3600" spc="2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C72D31"/>
                </a:solidFill>
                <a:latin typeface="Arial"/>
                <a:cs typeface="Arial"/>
              </a:rPr>
              <a:t>right.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18192" y="1981200"/>
            <a:ext cx="4314190" cy="4419600"/>
            <a:chOff x="2418192" y="1981200"/>
            <a:chExt cx="4314190" cy="4419600"/>
          </a:xfrm>
        </p:grpSpPr>
        <p:sp>
          <p:nvSpPr>
            <p:cNvPr id="4" name="object 4"/>
            <p:cNvSpPr/>
            <p:nvPr/>
          </p:nvSpPr>
          <p:spPr>
            <a:xfrm>
              <a:off x="2418192" y="1981200"/>
              <a:ext cx="4313611" cy="4404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62400" y="1981199"/>
              <a:ext cx="2755900" cy="4419600"/>
            </a:xfrm>
            <a:custGeom>
              <a:avLst/>
              <a:gdLst/>
              <a:ahLst/>
              <a:cxnLst/>
              <a:rect l="l" t="t" r="r" b="b"/>
              <a:pathLst>
                <a:path w="2755900" h="4419600">
                  <a:moveTo>
                    <a:pt x="2755900" y="3295650"/>
                  </a:moveTo>
                  <a:lnTo>
                    <a:pt x="2667000" y="3295650"/>
                  </a:lnTo>
                  <a:lnTo>
                    <a:pt x="2667000" y="0"/>
                  </a:lnTo>
                  <a:lnTo>
                    <a:pt x="120650" y="0"/>
                  </a:lnTo>
                  <a:lnTo>
                    <a:pt x="120650" y="3295650"/>
                  </a:lnTo>
                  <a:lnTo>
                    <a:pt x="0" y="3295650"/>
                  </a:lnTo>
                  <a:lnTo>
                    <a:pt x="0" y="4419600"/>
                  </a:lnTo>
                  <a:lnTo>
                    <a:pt x="2755900" y="4419600"/>
                  </a:lnTo>
                  <a:lnTo>
                    <a:pt x="2755900" y="329565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5558" y="1348892"/>
            <a:ext cx="747649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9540" marR="5080" indent="-1387475">
              <a:lnSpc>
                <a:spcPct val="100000"/>
              </a:lnSpc>
              <a:spcBef>
                <a:spcPts val="105"/>
              </a:spcBef>
              <a:tabLst>
                <a:tab pos="1707514" algn="l"/>
              </a:tabLst>
            </a:pPr>
            <a:r>
              <a:rPr sz="9600" spc="-5" dirty="0"/>
              <a:t>L</a:t>
            </a:r>
            <a:r>
              <a:rPr sz="9600" dirty="0"/>
              <a:t>e		</a:t>
            </a:r>
            <a:r>
              <a:rPr sz="9600" spc="-5" dirty="0"/>
              <a:t>Châ</a:t>
            </a:r>
            <a:r>
              <a:rPr sz="9600" spc="-35" dirty="0"/>
              <a:t>t</a:t>
            </a:r>
            <a:r>
              <a:rPr sz="9600" spc="-5" dirty="0"/>
              <a:t>elier‘s  </a:t>
            </a:r>
            <a:r>
              <a:rPr sz="9600" dirty="0"/>
              <a:t>Principle</a:t>
            </a:r>
            <a:endParaRPr sz="96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1545" y="360933"/>
            <a:ext cx="57416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/>
              <a:t>Le </a:t>
            </a:r>
            <a:r>
              <a:rPr sz="4400" spc="-5" dirty="0"/>
              <a:t>Châtelier‘s</a:t>
            </a:r>
            <a:r>
              <a:rPr sz="4400" spc="-20" dirty="0"/>
              <a:t> </a:t>
            </a:r>
            <a:r>
              <a:rPr sz="4400" spc="-5" dirty="0"/>
              <a:t>Principle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44" y="1957197"/>
            <a:ext cx="7485380" cy="37814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75"/>
              </a:spcBef>
            </a:pPr>
            <a:r>
              <a:rPr sz="3200" spc="-715" dirty="0">
                <a:solidFill>
                  <a:srgbClr val="C72D31"/>
                </a:solidFill>
                <a:latin typeface="Arial"/>
                <a:cs typeface="Arial"/>
              </a:rPr>
              <a:t>―If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a </a:t>
            </a:r>
            <a:r>
              <a:rPr sz="3200" spc="-10" dirty="0">
                <a:solidFill>
                  <a:srgbClr val="C72D31"/>
                </a:solidFill>
                <a:latin typeface="Arial"/>
                <a:cs typeface="Arial"/>
              </a:rPr>
              <a:t>system at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equilibrium is disturbed </a:t>
            </a:r>
            <a:r>
              <a:rPr sz="3200" spc="-10" dirty="0">
                <a:solidFill>
                  <a:srgbClr val="C72D31"/>
                </a:solidFill>
                <a:latin typeface="Arial"/>
                <a:cs typeface="Arial"/>
              </a:rPr>
              <a:t>by 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a change in temperature, pressure, or</a:t>
            </a:r>
            <a:r>
              <a:rPr sz="3200" spc="-7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the  concentration of one of the components,  the </a:t>
            </a:r>
            <a:r>
              <a:rPr sz="3200" spc="-10" dirty="0">
                <a:solidFill>
                  <a:srgbClr val="C72D31"/>
                </a:solidFill>
                <a:latin typeface="Arial"/>
                <a:cs typeface="Arial"/>
              </a:rPr>
              <a:t>system will </a:t>
            </a:r>
            <a:r>
              <a:rPr sz="3200" spc="-5" dirty="0">
                <a:solidFill>
                  <a:srgbClr val="C72D31"/>
                </a:solidFill>
                <a:latin typeface="Arial"/>
                <a:cs typeface="Arial"/>
              </a:rPr>
              <a:t>shift its equilibrium  position so as to counteract the effect of  the </a:t>
            </a:r>
            <a:r>
              <a:rPr sz="3200" spc="-114" dirty="0">
                <a:solidFill>
                  <a:srgbClr val="C72D31"/>
                </a:solidFill>
                <a:latin typeface="Arial"/>
                <a:cs typeface="Arial"/>
              </a:rPr>
              <a:t>disturbance.‖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Arial"/>
              <a:cs typeface="Arial"/>
            </a:endParaRPr>
          </a:p>
          <a:p>
            <a:pPr marL="636905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Arial"/>
                <a:cs typeface="Arial"/>
              </a:rPr>
              <a:t>Systems </a:t>
            </a:r>
            <a:r>
              <a:rPr sz="3200" spc="-5" dirty="0">
                <a:latin typeface="Arial"/>
                <a:cs typeface="Arial"/>
              </a:rPr>
              <a:t>shift from </a:t>
            </a:r>
            <a:r>
              <a:rPr sz="3200" spc="-1320" dirty="0">
                <a:latin typeface="Arial"/>
                <a:cs typeface="Arial"/>
              </a:rPr>
              <a:t>―Q‖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towards</a:t>
            </a:r>
            <a:r>
              <a:rPr sz="3200" spc="50" dirty="0">
                <a:latin typeface="Arial"/>
                <a:cs typeface="Arial"/>
              </a:rPr>
              <a:t> </a:t>
            </a:r>
            <a:r>
              <a:rPr sz="3200" spc="-965" dirty="0">
                <a:latin typeface="Arial"/>
                <a:cs typeface="Arial"/>
              </a:rPr>
              <a:t>―K‖.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094" y="177749"/>
            <a:ext cx="804418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What Happens When More of a  </a:t>
            </a:r>
            <a:r>
              <a:rPr sz="4400" dirty="0"/>
              <a:t>Reactant </a:t>
            </a:r>
            <a:r>
              <a:rPr sz="4400" spc="-5" dirty="0"/>
              <a:t>Is Added to a</a:t>
            </a:r>
            <a:r>
              <a:rPr sz="4400" spc="5" dirty="0"/>
              <a:t> </a:t>
            </a:r>
            <a:r>
              <a:rPr sz="4400" spc="-5" dirty="0"/>
              <a:t>System?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632705" y="1981200"/>
            <a:ext cx="580637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601" y="360933"/>
            <a:ext cx="484187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The Haber</a:t>
            </a:r>
            <a:r>
              <a:rPr sz="4400" spc="-55" dirty="0"/>
              <a:t> </a:t>
            </a:r>
            <a:r>
              <a:rPr sz="4400" dirty="0"/>
              <a:t>Process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97763" y="1621612"/>
            <a:ext cx="8098790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The transformation of nitrogen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hydrogen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into  ammonia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(NH</a:t>
            </a:r>
            <a:r>
              <a:rPr sz="2775" spc="-7" baseline="-21021" dirty="0">
                <a:solidFill>
                  <a:srgbClr val="C72D31"/>
                </a:solidFill>
                <a:latin typeface="Arial"/>
                <a:cs typeface="Arial"/>
              </a:rPr>
              <a:t>3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)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is of tremendous significance in  agriculture,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where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ammonia-based fertilizers are of 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utmost</a:t>
            </a:r>
            <a:r>
              <a:rPr sz="2800" spc="-3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importance.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3832288"/>
            <a:ext cx="5824728" cy="2774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1817" y="360933"/>
            <a:ext cx="596074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/>
              <a:t>A </a:t>
            </a:r>
            <a:r>
              <a:rPr sz="4400" spc="-5" dirty="0"/>
              <a:t>System at</a:t>
            </a:r>
            <a:r>
              <a:rPr sz="4400" spc="20" dirty="0"/>
              <a:t> </a:t>
            </a:r>
            <a:r>
              <a:rPr sz="4400" spc="-5" dirty="0"/>
              <a:t>Equilibrium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52068" y="2002917"/>
            <a:ext cx="3298190" cy="2161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Once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equilibrium is  achieved,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 </a:t>
            </a:r>
            <a:r>
              <a:rPr sz="2800" i="1" dirty="0">
                <a:solidFill>
                  <a:srgbClr val="C72D31"/>
                </a:solidFill>
                <a:latin typeface="Arial"/>
                <a:cs typeface="Arial"/>
              </a:rPr>
              <a:t>amount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of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each  reactant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and</a:t>
            </a:r>
            <a:r>
              <a:rPr sz="2800" spc="-114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product 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remains</a:t>
            </a:r>
            <a:r>
              <a:rPr sz="2800" spc="-1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constant.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3695" y="1735201"/>
            <a:ext cx="4579775" cy="337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7300" y="5638800"/>
            <a:ext cx="4152900" cy="46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601" y="360933"/>
            <a:ext cx="484187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The Haber</a:t>
            </a:r>
            <a:r>
              <a:rPr sz="4400" spc="-55" dirty="0"/>
              <a:t> </a:t>
            </a:r>
            <a:r>
              <a:rPr sz="4400" dirty="0"/>
              <a:t>Process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47488" y="2002917"/>
            <a:ext cx="3197225" cy="2161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If H</a:t>
            </a:r>
            <a:r>
              <a:rPr sz="2775" spc="7" baseline="-19519" dirty="0">
                <a:solidFill>
                  <a:srgbClr val="C72D31"/>
                </a:solidFill>
                <a:latin typeface="Arial"/>
                <a:cs typeface="Arial"/>
              </a:rPr>
              <a:t>2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is added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to the 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system, </a:t>
            </a:r>
            <a:r>
              <a:rPr sz="2800" spc="10" dirty="0">
                <a:solidFill>
                  <a:srgbClr val="C72D31"/>
                </a:solidFill>
                <a:latin typeface="Arial"/>
                <a:cs typeface="Arial"/>
              </a:rPr>
              <a:t>N</a:t>
            </a:r>
            <a:r>
              <a:rPr sz="2775" spc="15" baseline="-19519" dirty="0">
                <a:solidFill>
                  <a:srgbClr val="C72D31"/>
                </a:solidFill>
                <a:latin typeface="Arial"/>
                <a:cs typeface="Arial"/>
              </a:rPr>
              <a:t>2 </a:t>
            </a:r>
            <a:r>
              <a:rPr sz="2800" spc="-10" dirty="0">
                <a:solidFill>
                  <a:srgbClr val="C72D31"/>
                </a:solidFill>
                <a:latin typeface="Arial"/>
                <a:cs typeface="Arial"/>
              </a:rPr>
              <a:t>will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be 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consumed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and the  </a:t>
            </a:r>
            <a:r>
              <a:rPr sz="2800" spc="-10" dirty="0">
                <a:solidFill>
                  <a:srgbClr val="C72D31"/>
                </a:solidFill>
                <a:latin typeface="Arial"/>
                <a:cs typeface="Arial"/>
              </a:rPr>
              <a:t>two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reagents </a:t>
            </a:r>
            <a:r>
              <a:rPr sz="2800" spc="-10" dirty="0">
                <a:solidFill>
                  <a:srgbClr val="C72D31"/>
                </a:solidFill>
                <a:latin typeface="Arial"/>
                <a:cs typeface="Arial"/>
              </a:rPr>
              <a:t>will 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form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more</a:t>
            </a:r>
            <a:r>
              <a:rPr sz="2800" spc="-55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NH</a:t>
            </a:r>
            <a:r>
              <a:rPr sz="2775" baseline="-19519" dirty="0">
                <a:solidFill>
                  <a:srgbClr val="C72D31"/>
                </a:solidFill>
                <a:latin typeface="Arial"/>
                <a:cs typeface="Arial"/>
              </a:rPr>
              <a:t>3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219200"/>
            <a:ext cx="3588934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" y="3352800"/>
            <a:ext cx="3440300" cy="3365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601" y="360933"/>
            <a:ext cx="484187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The Haber</a:t>
            </a:r>
            <a:r>
              <a:rPr sz="4400" spc="-55" dirty="0"/>
              <a:t> </a:t>
            </a:r>
            <a:r>
              <a:rPr sz="4400" dirty="0"/>
              <a:t>Process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47488" y="2002917"/>
            <a:ext cx="3116580" cy="3015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This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apparatus  helps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push the 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equilibrium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to the 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right by </a:t>
            </a:r>
            <a:r>
              <a:rPr sz="2800" spc="-5" dirty="0">
                <a:solidFill>
                  <a:srgbClr val="C72D31"/>
                </a:solidFill>
                <a:latin typeface="Arial"/>
                <a:cs typeface="Arial"/>
              </a:rPr>
              <a:t>removing 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ammonia</a:t>
            </a:r>
            <a:r>
              <a:rPr sz="2800" spc="-11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(NH</a:t>
            </a:r>
            <a:r>
              <a:rPr sz="2775" baseline="-19519" dirty="0">
                <a:solidFill>
                  <a:srgbClr val="C72D31"/>
                </a:solidFill>
                <a:latin typeface="Arial"/>
                <a:cs typeface="Arial"/>
              </a:rPr>
              <a:t>3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) 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from the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system as 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liquid.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503" y="1555531"/>
            <a:ext cx="4477081" cy="4508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870" y="360933"/>
            <a:ext cx="857313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The </a:t>
            </a:r>
            <a:r>
              <a:rPr sz="4400" dirty="0"/>
              <a:t>Effect </a:t>
            </a:r>
            <a:r>
              <a:rPr sz="4400" spc="-5" dirty="0"/>
              <a:t>of Changes in</a:t>
            </a:r>
            <a:r>
              <a:rPr sz="4400" spc="30" dirty="0"/>
              <a:t> </a:t>
            </a:r>
            <a:r>
              <a:rPr sz="4400" spc="-5" dirty="0"/>
              <a:t>Pressure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74781" y="2072190"/>
            <a:ext cx="4933775" cy="3983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089" y="253949"/>
            <a:ext cx="618172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0980" marR="5080" indent="-1478915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The Effect of Changes </a:t>
            </a:r>
            <a:r>
              <a:rPr sz="4400" dirty="0"/>
              <a:t>in  </a:t>
            </a:r>
            <a:r>
              <a:rPr sz="4400" spc="-5" dirty="0"/>
              <a:t>Temperature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95500" y="2971800"/>
            <a:ext cx="4953000" cy="3368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2315" y="1788363"/>
            <a:ext cx="37172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ts val="1235"/>
              </a:lnSpc>
              <a:spcBef>
                <a:spcPts val="110"/>
              </a:spcBef>
              <a:tabLst>
                <a:tab pos="1797050" algn="l"/>
              </a:tabLst>
            </a:pP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Co(H</a:t>
            </a:r>
            <a:r>
              <a:rPr sz="2775" baseline="-19519" dirty="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O)</a:t>
            </a:r>
            <a:r>
              <a:rPr sz="2775" baseline="-19519" dirty="0">
                <a:solidFill>
                  <a:srgbClr val="C72D31"/>
                </a:solidFill>
                <a:latin typeface="Arial"/>
                <a:cs typeface="Arial"/>
              </a:rPr>
              <a:t>6	(</a:t>
            </a:r>
            <a:r>
              <a:rPr sz="2775" i="1" baseline="-19519" dirty="0">
                <a:solidFill>
                  <a:srgbClr val="C72D31"/>
                </a:solidFill>
                <a:latin typeface="Arial"/>
                <a:cs typeface="Arial"/>
              </a:rPr>
              <a:t>aq</a:t>
            </a:r>
            <a:r>
              <a:rPr sz="2775" baseline="-19519" dirty="0">
                <a:solidFill>
                  <a:srgbClr val="C72D31"/>
                </a:solidFill>
                <a:latin typeface="Arial"/>
                <a:cs typeface="Arial"/>
              </a:rPr>
              <a:t>) </a:t>
            </a:r>
            <a:r>
              <a:rPr sz="2800" spc="5" dirty="0">
                <a:solidFill>
                  <a:srgbClr val="C72D31"/>
                </a:solidFill>
                <a:latin typeface="Arial"/>
                <a:cs typeface="Arial"/>
              </a:rPr>
              <a:t>+ 4</a:t>
            </a:r>
            <a:r>
              <a:rPr sz="2800" spc="-33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72D31"/>
                </a:solidFill>
                <a:latin typeface="Arial"/>
                <a:cs typeface="Arial"/>
              </a:rPr>
              <a:t>Cl</a:t>
            </a:r>
            <a:r>
              <a:rPr sz="2775" baseline="-19519" dirty="0">
                <a:solidFill>
                  <a:srgbClr val="C72D31"/>
                </a:solidFill>
                <a:latin typeface="Arial"/>
                <a:cs typeface="Arial"/>
              </a:rPr>
              <a:t>(</a:t>
            </a:r>
            <a:r>
              <a:rPr sz="2775" i="1" baseline="-19519" dirty="0">
                <a:solidFill>
                  <a:srgbClr val="C72D31"/>
                </a:solidFill>
                <a:latin typeface="Arial"/>
                <a:cs typeface="Arial"/>
              </a:rPr>
              <a:t>aq</a:t>
            </a:r>
            <a:r>
              <a:rPr sz="2775" baseline="-19519" dirty="0">
                <a:solidFill>
                  <a:srgbClr val="C72D31"/>
                </a:solidFill>
                <a:latin typeface="Arial"/>
                <a:cs typeface="Arial"/>
              </a:rPr>
              <a:t>)</a:t>
            </a:r>
            <a:endParaRPr sz="2775" baseline="-19519">
              <a:latin typeface="Arial"/>
              <a:cs typeface="Arial"/>
            </a:endParaRPr>
          </a:p>
          <a:p>
            <a:pPr marR="387985" algn="ctr">
              <a:lnSpc>
                <a:spcPts val="1095"/>
              </a:lnSpc>
            </a:pPr>
            <a:r>
              <a:rPr sz="1850" spc="-5" dirty="0">
                <a:solidFill>
                  <a:srgbClr val="C72D31"/>
                </a:solidFill>
                <a:latin typeface="Arial"/>
                <a:cs typeface="Arial"/>
              </a:rPr>
              <a:t>2+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9571" y="1873707"/>
            <a:ext cx="31648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4200" spc="-7" baseline="12896" dirty="0">
                <a:solidFill>
                  <a:srgbClr val="C72D31"/>
                </a:solidFill>
                <a:latin typeface="Arial"/>
                <a:cs typeface="Arial"/>
              </a:rPr>
              <a:t>CoCl</a:t>
            </a:r>
            <a:r>
              <a:rPr sz="1850" spc="-5" dirty="0">
                <a:solidFill>
                  <a:srgbClr val="C72D31"/>
                </a:solidFill>
                <a:latin typeface="Arial"/>
                <a:cs typeface="Arial"/>
              </a:rPr>
              <a:t>4 </a:t>
            </a:r>
            <a:r>
              <a:rPr sz="1850" dirty="0">
                <a:solidFill>
                  <a:srgbClr val="C72D31"/>
                </a:solidFill>
                <a:latin typeface="Arial"/>
                <a:cs typeface="Arial"/>
              </a:rPr>
              <a:t>(</a:t>
            </a:r>
            <a:r>
              <a:rPr sz="1850" i="1" dirty="0">
                <a:solidFill>
                  <a:srgbClr val="C72D31"/>
                </a:solidFill>
                <a:latin typeface="Arial"/>
                <a:cs typeface="Arial"/>
              </a:rPr>
              <a:t>aq</a:t>
            </a:r>
            <a:r>
              <a:rPr sz="1850" dirty="0">
                <a:solidFill>
                  <a:srgbClr val="C72D31"/>
                </a:solidFill>
                <a:latin typeface="Arial"/>
                <a:cs typeface="Arial"/>
              </a:rPr>
              <a:t>) </a:t>
            </a:r>
            <a:r>
              <a:rPr sz="4200" spc="7" baseline="12896" dirty="0">
                <a:solidFill>
                  <a:srgbClr val="C72D31"/>
                </a:solidFill>
                <a:latin typeface="Arial"/>
                <a:cs typeface="Arial"/>
              </a:rPr>
              <a:t>+ 6 </a:t>
            </a:r>
            <a:r>
              <a:rPr sz="4200" baseline="12896" dirty="0">
                <a:solidFill>
                  <a:srgbClr val="C72D31"/>
                </a:solidFill>
                <a:latin typeface="Arial"/>
                <a:cs typeface="Arial"/>
              </a:rPr>
              <a:t>H</a:t>
            </a:r>
            <a:r>
              <a:rPr sz="1850" dirty="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sz="4200" baseline="12896" dirty="0">
                <a:solidFill>
                  <a:srgbClr val="C72D31"/>
                </a:solidFill>
                <a:latin typeface="Arial"/>
                <a:cs typeface="Arial"/>
              </a:rPr>
              <a:t>O</a:t>
            </a:r>
            <a:r>
              <a:rPr sz="4200" spc="-450" baseline="12896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C72D31"/>
                </a:solidFill>
                <a:latin typeface="Arial"/>
                <a:cs typeface="Arial"/>
              </a:rPr>
              <a:t>(</a:t>
            </a:r>
            <a:r>
              <a:rPr sz="1850" i="1" dirty="0">
                <a:solidFill>
                  <a:srgbClr val="C72D31"/>
                </a:solidFill>
                <a:latin typeface="Arial"/>
                <a:cs typeface="Arial"/>
              </a:rPr>
              <a:t>l</a:t>
            </a:r>
            <a:r>
              <a:rPr sz="1850" dirty="0">
                <a:solidFill>
                  <a:srgbClr val="C72D31"/>
                </a:solidFill>
                <a:latin typeface="Arial"/>
                <a:cs typeface="Arial"/>
              </a:rPr>
              <a:t>)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38600" y="1905000"/>
            <a:ext cx="1587500" cy="21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089" y="253949"/>
            <a:ext cx="618172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0980" marR="5080" indent="-1478915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The Effect of Changes </a:t>
            </a:r>
            <a:r>
              <a:rPr sz="4400" dirty="0"/>
              <a:t>in  </a:t>
            </a:r>
            <a:r>
              <a:rPr sz="4400" spc="-5" dirty="0"/>
              <a:t>Temperature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95526" y="2286000"/>
            <a:ext cx="5551424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667" rIns="0" bIns="0" rtlCol="0">
            <a:spAutoFit/>
          </a:bodyPr>
          <a:lstStyle/>
          <a:p>
            <a:pPr marL="1156970" marR="5080" indent="-7658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Catalysts increase </a:t>
            </a:r>
            <a:r>
              <a:rPr dirty="0"/>
              <a:t>the rate </a:t>
            </a:r>
            <a:r>
              <a:rPr spc="-10" dirty="0"/>
              <a:t>of both </a:t>
            </a:r>
            <a:r>
              <a:rPr dirty="0"/>
              <a:t>the  </a:t>
            </a:r>
            <a:r>
              <a:rPr spc="-15" dirty="0"/>
              <a:t>forward </a:t>
            </a:r>
            <a:r>
              <a:rPr i="1" spc="-10" dirty="0">
                <a:latin typeface="Arial"/>
                <a:cs typeface="Arial"/>
              </a:rPr>
              <a:t>and </a:t>
            </a:r>
            <a:r>
              <a:rPr spc="-5" dirty="0"/>
              <a:t>reverse</a:t>
            </a:r>
            <a:r>
              <a:rPr spc="100" dirty="0"/>
              <a:t> </a:t>
            </a:r>
            <a:r>
              <a:rPr spc="-5" dirty="0"/>
              <a:t>reactions.</a:t>
            </a:r>
          </a:p>
        </p:txBody>
      </p:sp>
      <p:sp>
        <p:nvSpPr>
          <p:cNvPr id="3" name="object 3"/>
          <p:cNvSpPr/>
          <p:nvPr/>
        </p:nvSpPr>
        <p:spPr>
          <a:xfrm>
            <a:off x="2011928" y="1733550"/>
            <a:ext cx="5131666" cy="4427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557" y="150317"/>
            <a:ext cx="870521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22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Equilibrium </a:t>
            </a:r>
            <a:r>
              <a:rPr dirty="0"/>
              <a:t>is </a:t>
            </a:r>
            <a:r>
              <a:rPr spc="-10" dirty="0"/>
              <a:t>achieved </a:t>
            </a:r>
            <a:r>
              <a:rPr dirty="0"/>
              <a:t>faster, </a:t>
            </a:r>
            <a:r>
              <a:rPr spc="-10" dirty="0"/>
              <a:t>but </a:t>
            </a:r>
            <a:r>
              <a:rPr dirty="0"/>
              <a:t>the  </a:t>
            </a:r>
            <a:r>
              <a:rPr spc="-10" dirty="0"/>
              <a:t>equilibrium </a:t>
            </a:r>
            <a:r>
              <a:rPr spc="-5" dirty="0"/>
              <a:t>composition </a:t>
            </a:r>
            <a:r>
              <a:rPr spc="-10" dirty="0"/>
              <a:t>remains</a:t>
            </a:r>
            <a:r>
              <a:rPr spc="100" dirty="0"/>
              <a:t> </a:t>
            </a:r>
            <a:r>
              <a:rPr spc="-10" dirty="0"/>
              <a:t>unaltered.</a:t>
            </a:r>
          </a:p>
        </p:txBody>
      </p:sp>
      <p:sp>
        <p:nvSpPr>
          <p:cNvPr id="3" name="object 3"/>
          <p:cNvSpPr/>
          <p:nvPr/>
        </p:nvSpPr>
        <p:spPr>
          <a:xfrm>
            <a:off x="2011928" y="1733550"/>
            <a:ext cx="5131666" cy="4427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9412" y="1371600"/>
            <a:ext cx="5769073" cy="3968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4" y="1766524"/>
            <a:ext cx="3845705" cy="2507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1817" y="360933"/>
            <a:ext cx="596074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C72D31"/>
                </a:solidFill>
                <a:latin typeface="Arial"/>
                <a:cs typeface="Arial"/>
              </a:rPr>
              <a:t>A </a:t>
            </a:r>
            <a:r>
              <a:rPr sz="4400" spc="-5" dirty="0">
                <a:solidFill>
                  <a:srgbClr val="C72D31"/>
                </a:solidFill>
                <a:latin typeface="Arial"/>
                <a:cs typeface="Arial"/>
              </a:rPr>
              <a:t>System at</a:t>
            </a:r>
            <a:r>
              <a:rPr sz="4400" spc="20" dirty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C72D31"/>
                </a:solidFill>
                <a:latin typeface="Arial"/>
                <a:cs typeface="Arial"/>
              </a:rPr>
              <a:t>Equilibrium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3695" y="1735201"/>
            <a:ext cx="4579775" cy="337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8700" y="5410200"/>
            <a:ext cx="4152900" cy="46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644" y="1243710"/>
            <a:ext cx="8358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18535" algn="l"/>
              </a:tabLst>
            </a:pPr>
            <a:r>
              <a:rPr sz="2400" b="1" spc="-5" dirty="0">
                <a:solidFill>
                  <a:srgbClr val="0000A3"/>
                </a:solidFill>
                <a:latin typeface="Arial"/>
                <a:cs typeface="Arial"/>
              </a:rPr>
              <a:t>Rates</a:t>
            </a:r>
            <a:r>
              <a:rPr sz="2400" b="1" spc="10" dirty="0">
                <a:solidFill>
                  <a:srgbClr val="0000A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A3"/>
                </a:solidFill>
                <a:latin typeface="Arial"/>
                <a:cs typeface="Arial"/>
              </a:rPr>
              <a:t>become</a:t>
            </a:r>
            <a:r>
              <a:rPr sz="2400" b="1" spc="-30" dirty="0">
                <a:solidFill>
                  <a:srgbClr val="0000A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A3"/>
                </a:solidFill>
                <a:latin typeface="Arial"/>
                <a:cs typeface="Arial"/>
              </a:rPr>
              <a:t>equal	</a:t>
            </a:r>
            <a:r>
              <a:rPr sz="2400" b="1" spc="-5" dirty="0">
                <a:solidFill>
                  <a:srgbClr val="0000A3"/>
                </a:solidFill>
                <a:latin typeface="Arial"/>
                <a:cs typeface="Arial"/>
              </a:rPr>
              <a:t>Concentrations </a:t>
            </a:r>
            <a:r>
              <a:rPr sz="2400" b="1" dirty="0">
                <a:solidFill>
                  <a:srgbClr val="0000A3"/>
                </a:solidFill>
                <a:latin typeface="Arial"/>
                <a:cs typeface="Arial"/>
              </a:rPr>
              <a:t>become</a:t>
            </a:r>
            <a:r>
              <a:rPr sz="2400" b="1" spc="-55" dirty="0">
                <a:solidFill>
                  <a:srgbClr val="0000A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A3"/>
                </a:solidFill>
                <a:latin typeface="Arial"/>
                <a:cs typeface="Arial"/>
              </a:rPr>
              <a:t>constant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194" y="360933"/>
            <a:ext cx="527812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dirty="0"/>
              <a:t>Depicting</a:t>
            </a:r>
            <a:r>
              <a:rPr sz="4400" spc="-90" dirty="0"/>
              <a:t> </a:t>
            </a:r>
            <a:r>
              <a:rPr sz="4400" dirty="0"/>
              <a:t>Equilibrium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09268" y="2005964"/>
            <a:ext cx="7030084" cy="1976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latin typeface="Arial"/>
                <a:cs typeface="Arial"/>
              </a:rPr>
              <a:t>In a </a:t>
            </a:r>
            <a:r>
              <a:rPr sz="3200" spc="-10" dirty="0">
                <a:latin typeface="Arial"/>
                <a:cs typeface="Arial"/>
              </a:rPr>
              <a:t>system </a:t>
            </a:r>
            <a:r>
              <a:rPr sz="3200" spc="-5" dirty="0">
                <a:latin typeface="Arial"/>
                <a:cs typeface="Arial"/>
              </a:rPr>
              <a:t>at equilibrium, both the  </a:t>
            </a:r>
            <a:r>
              <a:rPr sz="3200" spc="-10" dirty="0">
                <a:latin typeface="Arial"/>
                <a:cs typeface="Arial"/>
              </a:rPr>
              <a:t>forward </a:t>
            </a:r>
            <a:r>
              <a:rPr sz="3200" spc="-5" dirty="0">
                <a:latin typeface="Arial"/>
                <a:cs typeface="Arial"/>
              </a:rPr>
              <a:t>and reverse reactions are  running simultaneously. We </a:t>
            </a:r>
            <a:r>
              <a:rPr sz="3200" spc="-10" dirty="0">
                <a:latin typeface="Arial"/>
                <a:cs typeface="Arial"/>
              </a:rPr>
              <a:t>write </a:t>
            </a:r>
            <a:r>
              <a:rPr sz="3200" spc="-5" dirty="0">
                <a:latin typeface="Arial"/>
                <a:cs typeface="Arial"/>
              </a:rPr>
              <a:t>the  chemical equation </a:t>
            </a:r>
            <a:r>
              <a:rPr sz="3200" spc="-15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a double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arrow: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41550" y="4546600"/>
            <a:ext cx="4610100" cy="889000"/>
            <a:chOff x="2241550" y="4546600"/>
            <a:chExt cx="4610100" cy="889000"/>
          </a:xfrm>
        </p:grpSpPr>
        <p:sp>
          <p:nvSpPr>
            <p:cNvPr id="5" name="object 5"/>
            <p:cNvSpPr/>
            <p:nvPr/>
          </p:nvSpPr>
          <p:spPr>
            <a:xfrm>
              <a:off x="2241550" y="4724400"/>
              <a:ext cx="4610100" cy="520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1000" y="4572000"/>
              <a:ext cx="609600" cy="838200"/>
            </a:xfrm>
            <a:custGeom>
              <a:avLst/>
              <a:gdLst/>
              <a:ahLst/>
              <a:cxnLst/>
              <a:rect l="l" t="t" r="r" b="b"/>
              <a:pathLst>
                <a:path w="609600" h="838200">
                  <a:moveTo>
                    <a:pt x="0" y="419100"/>
                  </a:moveTo>
                  <a:lnTo>
                    <a:pt x="2783" y="362218"/>
                  </a:lnTo>
                  <a:lnTo>
                    <a:pt x="10892" y="307666"/>
                  </a:lnTo>
                  <a:lnTo>
                    <a:pt x="23961" y="255942"/>
                  </a:lnTo>
                  <a:lnTo>
                    <a:pt x="41627" y="207546"/>
                  </a:lnTo>
                  <a:lnTo>
                    <a:pt x="63527" y="162975"/>
                  </a:lnTo>
                  <a:lnTo>
                    <a:pt x="89296" y="122729"/>
                  </a:lnTo>
                  <a:lnTo>
                    <a:pt x="118571" y="87306"/>
                  </a:lnTo>
                  <a:lnTo>
                    <a:pt x="150988" y="57206"/>
                  </a:lnTo>
                  <a:lnTo>
                    <a:pt x="186183" y="32926"/>
                  </a:lnTo>
                  <a:lnTo>
                    <a:pt x="223793" y="14966"/>
                  </a:lnTo>
                  <a:lnTo>
                    <a:pt x="263453" y="3824"/>
                  </a:lnTo>
                  <a:lnTo>
                    <a:pt x="304800" y="0"/>
                  </a:lnTo>
                  <a:lnTo>
                    <a:pt x="346146" y="3824"/>
                  </a:lnTo>
                  <a:lnTo>
                    <a:pt x="385806" y="14966"/>
                  </a:lnTo>
                  <a:lnTo>
                    <a:pt x="423416" y="32926"/>
                  </a:lnTo>
                  <a:lnTo>
                    <a:pt x="458611" y="57206"/>
                  </a:lnTo>
                  <a:lnTo>
                    <a:pt x="491028" y="87306"/>
                  </a:lnTo>
                  <a:lnTo>
                    <a:pt x="520303" y="122729"/>
                  </a:lnTo>
                  <a:lnTo>
                    <a:pt x="546072" y="162975"/>
                  </a:lnTo>
                  <a:lnTo>
                    <a:pt x="567972" y="207546"/>
                  </a:lnTo>
                  <a:lnTo>
                    <a:pt x="585638" y="255942"/>
                  </a:lnTo>
                  <a:lnTo>
                    <a:pt x="598707" y="307666"/>
                  </a:lnTo>
                  <a:lnTo>
                    <a:pt x="606816" y="362218"/>
                  </a:lnTo>
                  <a:lnTo>
                    <a:pt x="609600" y="419100"/>
                  </a:lnTo>
                  <a:lnTo>
                    <a:pt x="606816" y="475981"/>
                  </a:lnTo>
                  <a:lnTo>
                    <a:pt x="598707" y="530533"/>
                  </a:lnTo>
                  <a:lnTo>
                    <a:pt x="585638" y="582257"/>
                  </a:lnTo>
                  <a:lnTo>
                    <a:pt x="567972" y="630653"/>
                  </a:lnTo>
                  <a:lnTo>
                    <a:pt x="546072" y="675224"/>
                  </a:lnTo>
                  <a:lnTo>
                    <a:pt x="520303" y="715470"/>
                  </a:lnTo>
                  <a:lnTo>
                    <a:pt x="491028" y="750893"/>
                  </a:lnTo>
                  <a:lnTo>
                    <a:pt x="458611" y="780993"/>
                  </a:lnTo>
                  <a:lnTo>
                    <a:pt x="423416" y="805273"/>
                  </a:lnTo>
                  <a:lnTo>
                    <a:pt x="385806" y="823233"/>
                  </a:lnTo>
                  <a:lnTo>
                    <a:pt x="346146" y="834375"/>
                  </a:lnTo>
                  <a:lnTo>
                    <a:pt x="304800" y="838200"/>
                  </a:lnTo>
                  <a:lnTo>
                    <a:pt x="263453" y="834375"/>
                  </a:lnTo>
                  <a:lnTo>
                    <a:pt x="223793" y="823233"/>
                  </a:lnTo>
                  <a:lnTo>
                    <a:pt x="186183" y="805273"/>
                  </a:lnTo>
                  <a:lnTo>
                    <a:pt x="150988" y="780993"/>
                  </a:lnTo>
                  <a:lnTo>
                    <a:pt x="118571" y="750893"/>
                  </a:lnTo>
                  <a:lnTo>
                    <a:pt x="89296" y="715470"/>
                  </a:lnTo>
                  <a:lnTo>
                    <a:pt x="63527" y="675224"/>
                  </a:lnTo>
                  <a:lnTo>
                    <a:pt x="41627" y="630653"/>
                  </a:lnTo>
                  <a:lnTo>
                    <a:pt x="23961" y="582257"/>
                  </a:lnTo>
                  <a:lnTo>
                    <a:pt x="10892" y="530533"/>
                  </a:lnTo>
                  <a:lnTo>
                    <a:pt x="2783" y="475981"/>
                  </a:lnTo>
                  <a:lnTo>
                    <a:pt x="0" y="41910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198876" y="0"/>
              <a:ext cx="3811524" cy="5081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10400" y="0"/>
              <a:ext cx="2133599" cy="40449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9400" y="4019550"/>
              <a:ext cx="2514599" cy="28384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6350" y="4835525"/>
              <a:ext cx="1517650" cy="20224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21351" y="4800600"/>
              <a:ext cx="1484249" cy="20573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0" y="685800"/>
              <a:ext cx="1828800" cy="4343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3200" y="4419600"/>
              <a:ext cx="1143000" cy="24383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01000" y="2819400"/>
              <a:ext cx="1142999" cy="28416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007100"/>
              <a:ext cx="2895600" cy="85089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pc="-15" dirty="0"/>
              <a:t>Equilibrium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1492</Words>
  <Application>Microsoft Office PowerPoint</Application>
  <PresentationFormat>On-screen Show (4:3)</PresentationFormat>
  <Paragraphs>251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Fast Initial Step</vt:lpstr>
      <vt:lpstr>The Concept of Equilibrium</vt:lpstr>
      <vt:lpstr>The Concept of Equilibrium</vt:lpstr>
      <vt:lpstr>A System at Equilibrium</vt:lpstr>
      <vt:lpstr>Slide 6</vt:lpstr>
      <vt:lpstr>Depicting Equilibrium</vt:lpstr>
      <vt:lpstr>Slide 8</vt:lpstr>
      <vt:lpstr>Slide 9</vt:lpstr>
      <vt:lpstr>The Equilibrium  Constant</vt:lpstr>
      <vt:lpstr>The Equilibrium Constant</vt:lpstr>
      <vt:lpstr>The Equilibrium Constant</vt:lpstr>
      <vt:lpstr>The Equilibrium Constant</vt:lpstr>
      <vt:lpstr>The Equilibrium Constant</vt:lpstr>
      <vt:lpstr>Slide 15</vt:lpstr>
      <vt:lpstr>PRS here…</vt:lpstr>
      <vt:lpstr>SAMPLE EXERCISE 15.1 Writing Equilibrium-Constant Expressions</vt:lpstr>
      <vt:lpstr>Equilibrium Can Be Reached from Either  Direction</vt:lpstr>
      <vt:lpstr>Equilibrium Can Be Reached from  Either Direction</vt:lpstr>
      <vt:lpstr>Equilibrium Can Be Reached from Either  Direction</vt:lpstr>
      <vt:lpstr>What Does the Value of K Mean?</vt:lpstr>
      <vt:lpstr>What Does the Value of K Mean?</vt:lpstr>
      <vt:lpstr>Slide 23</vt:lpstr>
      <vt:lpstr>Slide 24</vt:lpstr>
      <vt:lpstr>Manipulating Equilibrium Constants</vt:lpstr>
      <vt:lpstr>The Equilibrium Constant</vt:lpstr>
      <vt:lpstr>Relationship between Kc and Kp</vt:lpstr>
      <vt:lpstr>Relationship between Kc and Kp</vt:lpstr>
      <vt:lpstr>Heterogeneous  Equilibrium</vt:lpstr>
      <vt:lpstr>The Concentrations of Solids and  Liquids Are Essentially Constant</vt:lpstr>
      <vt:lpstr>The Concentrations of Solids and  Liquids Are Essentially Constant</vt:lpstr>
      <vt:lpstr>Slide 32</vt:lpstr>
      <vt:lpstr>What Are the Equilibrium  Expressions for These Equilibria?</vt:lpstr>
      <vt:lpstr>The real scoop: units of equilibrium constants</vt:lpstr>
      <vt:lpstr>Equilibrium  Calculations</vt:lpstr>
      <vt:lpstr>Equilibrium Calculations</vt:lpstr>
      <vt:lpstr>What Do We Know?</vt:lpstr>
      <vt:lpstr>[HI] Increases by 1.87 x 10-3 M</vt:lpstr>
      <vt:lpstr>Stoichiometry tells us [H2] and [I2]  decrease by half as much</vt:lpstr>
      <vt:lpstr>We can now calculate the equilibrium  concentrations of all three compounds…</vt:lpstr>
      <vt:lpstr>[HI]2  [H2] [I2]</vt:lpstr>
      <vt:lpstr>The Reaction Quotient (Q)</vt:lpstr>
      <vt:lpstr>If Q = K,</vt:lpstr>
      <vt:lpstr>Slide 44</vt:lpstr>
      <vt:lpstr>Slide 45</vt:lpstr>
      <vt:lpstr>Le  Châtelier‘s  Principle</vt:lpstr>
      <vt:lpstr>Le Châtelier‘s Principle</vt:lpstr>
      <vt:lpstr>What Happens When More of a  Reactant Is Added to a System?</vt:lpstr>
      <vt:lpstr>The Haber Process</vt:lpstr>
      <vt:lpstr>The Haber Process</vt:lpstr>
      <vt:lpstr>The Haber Process</vt:lpstr>
      <vt:lpstr>The Effect of Changes in Pressure</vt:lpstr>
      <vt:lpstr>The Effect of Changes in  Temperature</vt:lpstr>
      <vt:lpstr>The Effect of Changes in  Temperature</vt:lpstr>
      <vt:lpstr>Catalysts increase the rate of both the  forward and reverse reactions.</vt:lpstr>
      <vt:lpstr>Equilibrium is achieved faster, but the  equilibrium composition remains unaltered.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Chapter 15 Chemical Equilibrium</dc:title>
  <dc:creator>John Bookstaver</dc:creator>
  <cp:lastModifiedBy>ssg</cp:lastModifiedBy>
  <cp:revision>2</cp:revision>
  <dcterms:created xsi:type="dcterms:W3CDTF">2020-08-21T10:37:18Z</dcterms:created>
  <dcterms:modified xsi:type="dcterms:W3CDTF">2020-08-21T15:52:43Z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2020-08-21T00:00:00Z</vt:filetime>
  </property>
</Properties>
</file>